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5.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6.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0" r:id="rId3"/>
    <p:sldId id="285" r:id="rId4"/>
    <p:sldId id="280" r:id="rId5"/>
    <p:sldId id="275" r:id="rId6"/>
    <p:sldId id="313" r:id="rId7"/>
    <p:sldId id="284" r:id="rId8"/>
    <p:sldId id="281" r:id="rId9"/>
    <p:sldId id="263" r:id="rId10"/>
    <p:sldId id="308" r:id="rId11"/>
    <p:sldId id="309" r:id="rId12"/>
    <p:sldId id="306" r:id="rId13"/>
    <p:sldId id="302" r:id="rId14"/>
    <p:sldId id="291" r:id="rId15"/>
    <p:sldId id="259" r:id="rId16"/>
    <p:sldId id="288"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824EA4AA-C9AA-43D7-963F-F98B0625583C}" type="datetimeFigureOut">
              <a:rPr lang="en-US" smtClean="0"/>
              <a:t>2/21/2015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815E00BF-1C65-4622-8053-930C12201D28}"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24EA4AA-C9AA-43D7-963F-F98B0625583C}" type="datetimeFigureOut">
              <a:rPr lang="en-US" smtClean="0"/>
              <a:t>2/21/2015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5E00BF-1C65-4622-8053-930C12201D2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24EA4AA-C9AA-43D7-963F-F98B0625583C}" type="datetimeFigureOut">
              <a:rPr lang="en-US" smtClean="0"/>
              <a:t>2/21/2015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5E00BF-1C65-4622-8053-930C12201D2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24EA4AA-C9AA-43D7-963F-F98B0625583C}" type="datetimeFigureOut">
              <a:rPr lang="en-US" smtClean="0"/>
              <a:t>2/21/2015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5E00BF-1C65-4622-8053-930C12201D2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24EA4AA-C9AA-43D7-963F-F98B0625583C}" type="datetimeFigureOut">
              <a:rPr lang="en-US" smtClean="0"/>
              <a:t>2/21/2015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815E00BF-1C65-4622-8053-930C12201D28}"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24EA4AA-C9AA-43D7-963F-F98B0625583C}" type="datetimeFigureOut">
              <a:rPr lang="en-US" smtClean="0"/>
              <a:t>2/21/2015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5E00BF-1C65-4622-8053-930C12201D2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24EA4AA-C9AA-43D7-963F-F98B0625583C}" type="datetimeFigureOut">
              <a:rPr lang="en-US" smtClean="0"/>
              <a:t>2/21/2015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5E00BF-1C65-4622-8053-930C12201D2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24EA4AA-C9AA-43D7-963F-F98B0625583C}" type="datetimeFigureOut">
              <a:rPr lang="en-US" smtClean="0"/>
              <a:t>2/21/2015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5E00BF-1C65-4622-8053-930C12201D2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4EA4AA-C9AA-43D7-963F-F98B0625583C}" type="datetimeFigureOut">
              <a:rPr lang="en-US" smtClean="0"/>
              <a:t>2/21/2015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5E00BF-1C65-4622-8053-930C12201D2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24EA4AA-C9AA-43D7-963F-F98B0625583C}" type="datetimeFigureOut">
              <a:rPr lang="en-US" smtClean="0"/>
              <a:t>2/21/2015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5E00BF-1C65-4622-8053-930C12201D2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24EA4AA-C9AA-43D7-963F-F98B0625583C}" type="datetimeFigureOut">
              <a:rPr lang="en-US" smtClean="0"/>
              <a:t>2/21/2015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5E00BF-1C65-4622-8053-930C12201D2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824EA4AA-C9AA-43D7-963F-F98B0625583C}" type="datetimeFigureOut">
              <a:rPr lang="en-US" smtClean="0"/>
              <a:t>2/21/2015</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815E00BF-1C65-4622-8053-930C12201D28}"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Judith Sargent Murray</a:t>
            </a:r>
            <a:endParaRPr lang="en-US" dirty="0"/>
          </a:p>
        </p:txBody>
      </p:sp>
      <p:sp>
        <p:nvSpPr>
          <p:cNvPr id="3" name="Subtitle 2"/>
          <p:cNvSpPr>
            <a:spLocks noGrp="1"/>
          </p:cNvSpPr>
          <p:nvPr>
            <p:ph type="subTitle" idx="1"/>
          </p:nvPr>
        </p:nvSpPr>
        <p:spPr>
          <a:xfrm>
            <a:off x="2133600" y="3375490"/>
            <a:ext cx="6172200" cy="2263309"/>
          </a:xfrm>
        </p:spPr>
        <p:txBody>
          <a:bodyPr>
            <a:normAutofit fontScale="92500"/>
          </a:bodyPr>
          <a:lstStyle/>
          <a:p>
            <a:r>
              <a:rPr lang="en-US" dirty="0" smtClean="0"/>
              <a:t>A Will of My Own</a:t>
            </a:r>
          </a:p>
          <a:p>
            <a:r>
              <a:rPr lang="en-US" dirty="0" smtClean="0"/>
              <a:t>1751-1820</a:t>
            </a:r>
          </a:p>
          <a:p>
            <a:endParaRPr lang="en-US" dirty="0" smtClean="0"/>
          </a:p>
          <a:p>
            <a:r>
              <a:rPr lang="en-US" dirty="0"/>
              <a:t>“Yes, I confess it -- I do sigh for fame…”</a:t>
            </a:r>
          </a:p>
        </p:txBody>
      </p:sp>
    </p:spTree>
    <p:extLst>
      <p:ext uri="{BB962C8B-B14F-4D97-AF65-F5344CB8AC3E}">
        <p14:creationId xmlns:p14="http://schemas.microsoft.com/office/powerpoint/2010/main" val="37667014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Speech</a:t>
            </a:r>
            <a:endParaRPr lang="en-US" dirty="0"/>
          </a:p>
        </p:txBody>
      </p:sp>
      <p:sp>
        <p:nvSpPr>
          <p:cNvPr id="3" name="Content Placeholder 2"/>
          <p:cNvSpPr>
            <a:spLocks noGrp="1"/>
          </p:cNvSpPr>
          <p:nvPr>
            <p:ph idx="1"/>
          </p:nvPr>
        </p:nvSpPr>
        <p:spPr/>
        <p:txBody>
          <a:bodyPr>
            <a:normAutofit/>
          </a:bodyPr>
          <a:lstStyle/>
          <a:p>
            <a:r>
              <a:rPr lang="en-US" dirty="0" smtClean="0"/>
              <a:t>“Education is better than gold, for misfortune may strip the affluent of their possessions, but, while reason is continued, the abundant, and precious utility of instruction, will remain; and a well-informed individual , although reduced, by multiplied pecuniary losses, may be again enriched by a thousand different modes-----Education is an enduring resource in the day of calamity</a:t>
            </a:r>
            <a:r>
              <a:rPr lang="en-US" smtClean="0"/>
              <a:t>, …</a:t>
            </a:r>
            <a:endParaRPr lang="en-US" dirty="0"/>
          </a:p>
        </p:txBody>
      </p:sp>
    </p:spTree>
    <p:extLst>
      <p:ext uri="{BB962C8B-B14F-4D97-AF65-F5344CB8AC3E}">
        <p14:creationId xmlns:p14="http://schemas.microsoft.com/office/powerpoint/2010/main" val="16400907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normAutofit/>
          </a:bodyPr>
          <a:lstStyle/>
          <a:p>
            <a:pPr marL="137160" indent="0">
              <a:buNone/>
            </a:pPr>
            <a:r>
              <a:rPr lang="en-US" dirty="0" smtClean="0"/>
              <a:t>Of the student: </a:t>
            </a:r>
          </a:p>
          <a:p>
            <a:pPr marL="137160" indent="0">
              <a:buNone/>
            </a:pPr>
            <a:r>
              <a:rPr lang="en-US" dirty="0" smtClean="0"/>
              <a:t>"Education</a:t>
            </a:r>
            <a:r>
              <a:rPr lang="en-US" dirty="0"/>
              <a:t> liberal and refined</a:t>
            </a:r>
          </a:p>
          <a:p>
            <a:pPr marL="137160" indent="0">
              <a:buNone/>
            </a:pPr>
            <a:r>
              <a:rPr lang="en-US" dirty="0"/>
              <a:t>Softens the rude and tames the savage mind."</a:t>
            </a:r>
          </a:p>
          <a:p>
            <a:pPr marL="137160" indent="0">
              <a:buNone/>
            </a:pPr>
            <a:endParaRPr lang="en-US" dirty="0" smtClean="0"/>
          </a:p>
          <a:p>
            <a:pPr marL="137160" indent="0">
              <a:buNone/>
            </a:pPr>
            <a:r>
              <a:rPr lang="en-US" dirty="0" smtClean="0"/>
              <a:t>Of the teachers: “…preceptors should be informed, experienced, interested, liberal, candid, indulgent, unyielding, long suffering, and judicious….” (Repository)</a:t>
            </a:r>
            <a:endParaRPr lang="en-US" dirty="0"/>
          </a:p>
        </p:txBody>
      </p:sp>
    </p:spTree>
    <p:extLst>
      <p:ext uri="{BB962C8B-B14F-4D97-AF65-F5344CB8AC3E}">
        <p14:creationId xmlns:p14="http://schemas.microsoft.com/office/powerpoint/2010/main" val="18418641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“I think to teach young minds to aspire, ought to be the groundwork of education;….  Ambition is a noble principle… I would have my pupils believe, that everything in the compass of morality, was placed within their grasp, and that, the avidity of application, the intenseness of study, were only requisite to endow them with every external grace and mental accomplishment.” (Desultory Thoughts)</a:t>
            </a:r>
            <a:endParaRPr lang="en-US" dirty="0"/>
          </a:p>
        </p:txBody>
      </p:sp>
    </p:spTree>
    <p:extLst>
      <p:ext uri="{BB962C8B-B14F-4D97-AF65-F5344CB8AC3E}">
        <p14:creationId xmlns:p14="http://schemas.microsoft.com/office/powerpoint/2010/main" val="37256870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smtClean="0"/>
              <a:t>“On the Equality of the Sexes”</a:t>
            </a:r>
            <a:endParaRPr lang="en-US" sz="4000" dirty="0"/>
          </a:p>
        </p:txBody>
      </p:sp>
      <p:sp>
        <p:nvSpPr>
          <p:cNvPr id="5" name="Content Placeholder 4"/>
          <p:cNvSpPr>
            <a:spLocks noGrp="1"/>
          </p:cNvSpPr>
          <p:nvPr>
            <p:ph idx="1"/>
          </p:nvPr>
        </p:nvSpPr>
        <p:spPr>
          <a:xfrm>
            <a:off x="609600" y="1447800"/>
            <a:ext cx="7620000" cy="4343400"/>
          </a:xfrm>
        </p:spPr>
        <p:txBody>
          <a:bodyPr>
            <a:normAutofit fontScale="70000" lnSpcReduction="20000"/>
          </a:bodyPr>
          <a:lstStyle/>
          <a:p>
            <a:r>
              <a:rPr lang="en-US" dirty="0" smtClean="0">
                <a:effectLst/>
              </a:rPr>
              <a:t>“After </a:t>
            </a:r>
            <a:r>
              <a:rPr lang="en-US" dirty="0">
                <a:effectLst/>
              </a:rPr>
              <a:t>an education which limits and confines, and employments and recreations which naturally tend to enervate the body and debilitate the mind; after we have from early youth been adorned with </a:t>
            </a:r>
            <a:r>
              <a:rPr lang="en-US" dirty="0" smtClean="0">
                <a:effectLst/>
              </a:rPr>
              <a:t>ribbons…, </a:t>
            </a:r>
            <a:r>
              <a:rPr lang="en-US" dirty="0">
                <a:effectLst/>
              </a:rPr>
              <a:t>dressed out like the ancient victims previous to a sacrifice, being taught by the care of our parents in collecting the most showy material that the ornamenting our exterior ought to be the principal object of our attention; after fifteen years thus spent, we are introduced into the world</a:t>
            </a:r>
            <a:r>
              <a:rPr lang="en-US" dirty="0" smtClean="0">
                <a:effectLst/>
              </a:rPr>
              <a:t>,….  </a:t>
            </a:r>
            <a:r>
              <a:rPr lang="en-US" dirty="0">
                <a:effectLst/>
              </a:rPr>
              <a:t>It is expected that with the other sex we should commence immediate war, and that we should triumph over the machinations of the most artful.  We must be constantly upon our guard; prudence and discretion must be our characteristics; and we must rise superior to, and obtain a complete victory over </a:t>
            </a:r>
            <a:r>
              <a:rPr lang="en-US" dirty="0" smtClean="0">
                <a:effectLst/>
              </a:rPr>
              <a:t>[the other sex] </a:t>
            </a:r>
            <a:r>
              <a:rPr lang="en-US" dirty="0">
                <a:effectLst/>
              </a:rPr>
              <a:t>who have been long adding to their native strength by an unremitted study of men and books</a:t>
            </a:r>
            <a:r>
              <a:rPr lang="en-US" dirty="0" smtClean="0">
                <a:effectLst/>
              </a:rPr>
              <a:t>.”</a:t>
            </a:r>
            <a:endParaRPr lang="en-US" dirty="0">
              <a:effectLst/>
            </a:endParaRPr>
          </a:p>
          <a:p>
            <a:endParaRPr lang="en-US" dirty="0"/>
          </a:p>
        </p:txBody>
      </p:sp>
    </p:spTree>
    <p:extLst>
      <p:ext uri="{BB962C8B-B14F-4D97-AF65-F5344CB8AC3E}">
        <p14:creationId xmlns:p14="http://schemas.microsoft.com/office/powerpoint/2010/main" val="13377904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182562"/>
          </a:xfrm>
        </p:spPr>
        <p:txBody>
          <a:bodyPr>
            <a:normAutofit fontScale="90000"/>
          </a:bodyPr>
          <a:lstStyle/>
          <a:p>
            <a:r>
              <a:rPr lang="en-US" dirty="0" smtClean="0"/>
              <a:t/>
            </a:r>
            <a:br>
              <a:rPr lang="en-US" dirty="0" smtClean="0"/>
            </a:br>
            <a:endParaRPr lang="en-US" dirty="0"/>
          </a:p>
        </p:txBody>
      </p:sp>
      <p:sp>
        <p:nvSpPr>
          <p:cNvPr id="8" name="Text Placeholder 7"/>
          <p:cNvSpPr>
            <a:spLocks noGrp="1"/>
          </p:cNvSpPr>
          <p:nvPr>
            <p:ph type="body" idx="1"/>
          </p:nvPr>
        </p:nvSpPr>
        <p:spPr>
          <a:xfrm>
            <a:off x="457200" y="838200"/>
            <a:ext cx="4040188" cy="639762"/>
          </a:xfrm>
        </p:spPr>
        <p:txBody>
          <a:bodyPr>
            <a:normAutofit fontScale="92500"/>
          </a:bodyPr>
          <a:lstStyle/>
          <a:p>
            <a:r>
              <a:rPr lang="en-US" dirty="0" smtClean="0"/>
              <a:t>Adam Lewis Bingaman</a:t>
            </a:r>
            <a:endParaRPr lang="en-US" dirty="0"/>
          </a:p>
        </p:txBody>
      </p:sp>
      <p:sp>
        <p:nvSpPr>
          <p:cNvPr id="9" name="Text Placeholder 8"/>
          <p:cNvSpPr>
            <a:spLocks noGrp="1"/>
          </p:cNvSpPr>
          <p:nvPr>
            <p:ph type="body" sz="half" idx="3"/>
          </p:nvPr>
        </p:nvSpPr>
        <p:spPr>
          <a:xfrm>
            <a:off x="4648200" y="838200"/>
            <a:ext cx="4041775" cy="639762"/>
          </a:xfrm>
        </p:spPr>
        <p:txBody>
          <a:bodyPr>
            <a:normAutofit fontScale="92500" lnSpcReduction="20000"/>
          </a:bodyPr>
          <a:lstStyle/>
          <a:p>
            <a:r>
              <a:rPr lang="en-US" dirty="0" smtClean="0"/>
              <a:t>Julia Maria Murray Bingaman</a:t>
            </a:r>
            <a:endParaRPr lang="en-US" dirty="0"/>
          </a:p>
        </p:txBody>
      </p:sp>
      <p:pic>
        <p:nvPicPr>
          <p:cNvPr id="1026" name="Picture 2"/>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tretch>
            <a:fillRect/>
          </a:stretch>
        </p:blipFill>
        <p:spPr bwMode="auto">
          <a:xfrm>
            <a:off x="605118" y="1905000"/>
            <a:ext cx="2994538" cy="4242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sz="quarter" idx="4"/>
          </p:nvPr>
        </p:nvSpPr>
        <p:spPr>
          <a:xfrm>
            <a:off x="4267200" y="1371600"/>
            <a:ext cx="4035552" cy="4800600"/>
          </a:xfrm>
        </p:spPr>
        <p:txBody>
          <a:bodyPr/>
          <a:lstStyle/>
          <a:p>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752599"/>
            <a:ext cx="3107490" cy="4158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04087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6" name="Text Placeholder 5"/>
          <p:cNvSpPr>
            <a:spLocks noGrp="1"/>
          </p:cNvSpPr>
          <p:nvPr>
            <p:ph type="body" idx="2"/>
          </p:nvPr>
        </p:nvSpPr>
        <p:spPr/>
        <p:txBody>
          <a:bodyPr>
            <a:normAutofit/>
          </a:bodyPr>
          <a:lstStyle/>
          <a:p>
            <a:r>
              <a:rPr lang="en-US" sz="1800" dirty="0"/>
              <a:t>Judith Sargent Murray's letter books, discovered in 1984 in Natchez, Mississippi, by Unitarian Universalist minister Gordon Gibson, are at the Mississippi Department of Archives and History in Jackson, Mississippi. They have been published on microfilm. </a:t>
            </a:r>
          </a:p>
        </p:txBody>
      </p:sp>
      <p:pic>
        <p:nvPicPr>
          <p:cNvPr id="3074"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381000" y="1219200"/>
            <a:ext cx="4336281" cy="324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64748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Tombstone Inscription </a:t>
            </a:r>
            <a:endParaRPr lang="en-US" dirty="0"/>
          </a:p>
        </p:txBody>
      </p:sp>
      <p:sp>
        <p:nvSpPr>
          <p:cNvPr id="4" name="Text Placeholder 3"/>
          <p:cNvSpPr>
            <a:spLocks noGrp="1"/>
          </p:cNvSpPr>
          <p:nvPr>
            <p:ph type="body" idx="2"/>
          </p:nvPr>
        </p:nvSpPr>
        <p:spPr>
          <a:xfrm>
            <a:off x="457200" y="1905000"/>
            <a:ext cx="2667000" cy="4691063"/>
          </a:xfrm>
        </p:spPr>
        <p:txBody>
          <a:bodyPr/>
          <a:lstStyle/>
          <a:p>
            <a:r>
              <a:rPr lang="en-US" dirty="0" smtClean="0"/>
              <a:t> </a:t>
            </a:r>
            <a:r>
              <a:rPr lang="en-US" sz="2000" dirty="0"/>
              <a:t>"Dear spirit, the monumental stone can never speak thy worth."</a:t>
            </a:r>
          </a:p>
        </p:txBody>
      </p:sp>
      <p:pic>
        <p:nvPicPr>
          <p:cNvPr id="205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3320639" y="990600"/>
            <a:ext cx="5718811"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96588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85800"/>
            <a:ext cx="3008313" cy="1435100"/>
          </a:xfrm>
        </p:spPr>
        <p:txBody>
          <a:bodyPr>
            <a:normAutofit fontScale="90000"/>
          </a:bodyPr>
          <a:lstStyle/>
          <a:p>
            <a:r>
              <a:rPr lang="en-US" sz="3600" dirty="0" smtClean="0"/>
              <a:t>John Singleton Copley Portrait</a:t>
            </a:r>
            <a:endParaRPr lang="en-US" sz="3600" dirty="0"/>
          </a:p>
        </p:txBody>
      </p:sp>
      <p:sp>
        <p:nvSpPr>
          <p:cNvPr id="6" name="Text Placeholder 5"/>
          <p:cNvSpPr>
            <a:spLocks noGrp="1"/>
          </p:cNvSpPr>
          <p:nvPr>
            <p:ph type="body" idx="2"/>
          </p:nvPr>
        </p:nvSpPr>
        <p:spPr>
          <a:xfrm>
            <a:off x="685800" y="2209800"/>
            <a:ext cx="2590800" cy="3124200"/>
          </a:xfrm>
        </p:spPr>
        <p:txBody>
          <a:bodyPr>
            <a:normAutofit/>
          </a:bodyPr>
          <a:lstStyle/>
          <a:p>
            <a:endParaRPr lang="en-US" dirty="0" smtClean="0"/>
          </a:p>
          <a:p>
            <a:r>
              <a:rPr lang="en-US" dirty="0" smtClean="0"/>
              <a:t>Today housed in the Art Institute of  Chicago. </a:t>
            </a:r>
          </a:p>
          <a:p>
            <a:endParaRPr lang="en-US" dirty="0" smtClean="0"/>
          </a:p>
          <a:p>
            <a:endParaRPr lang="en-US" dirty="0" smtClean="0"/>
          </a:p>
          <a:p>
            <a:endParaRPr lang="en-US" dirty="0"/>
          </a:p>
          <a:p>
            <a:r>
              <a:rPr lang="en-US" dirty="0" smtClean="0"/>
              <a:t>"</a:t>
            </a:r>
            <a:r>
              <a:rPr lang="en-US" dirty="0"/>
              <a:t>Let ... female curiosity cease to be considered a term of reproach." </a:t>
            </a:r>
            <a:r>
              <a:rPr lang="en-US" dirty="0" smtClean="0"/>
              <a:t> </a:t>
            </a:r>
            <a:r>
              <a:rPr lang="en-US" dirty="0"/>
              <a:t>1794 </a:t>
            </a:r>
            <a:endParaRPr lang="en-US" dirty="0" smtClean="0"/>
          </a:p>
        </p:txBody>
      </p:sp>
      <p:pic>
        <p:nvPicPr>
          <p:cNvPr id="4098"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4130675" y="480219"/>
            <a:ext cx="4000500" cy="543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21736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First Letter to Rev. Murray</a:t>
            </a:r>
            <a:endParaRPr lang="en-US" dirty="0"/>
          </a:p>
        </p:txBody>
      </p:sp>
      <p:sp>
        <p:nvSpPr>
          <p:cNvPr id="3" name="Content Placeholder 2"/>
          <p:cNvSpPr>
            <a:spLocks noGrp="1"/>
          </p:cNvSpPr>
          <p:nvPr>
            <p:ph idx="1"/>
          </p:nvPr>
        </p:nvSpPr>
        <p:spPr/>
        <p:txBody>
          <a:bodyPr>
            <a:normAutofit/>
          </a:bodyPr>
          <a:lstStyle/>
          <a:p>
            <a:r>
              <a:rPr lang="en-US" dirty="0"/>
              <a:t>, "I am not much accustomed to writing letters, especially to your sex, but if there be neither male nor female in the Emmanuel you promulgate, we may surely, and with the strictest propriety, mingle souls upon paper."</a:t>
            </a:r>
          </a:p>
        </p:txBody>
      </p:sp>
    </p:spTree>
    <p:extLst>
      <p:ext uri="{BB962C8B-B14F-4D97-AF65-F5344CB8AC3E}">
        <p14:creationId xmlns:p14="http://schemas.microsoft.com/office/powerpoint/2010/main" val="42942443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Universalist Catechism, 1782</a:t>
            </a:r>
            <a:endParaRPr lang="en-US" dirty="0"/>
          </a:p>
        </p:txBody>
      </p:sp>
      <p:sp>
        <p:nvSpPr>
          <p:cNvPr id="5" name="Content Placeholder 4"/>
          <p:cNvSpPr>
            <a:spLocks noGrp="1"/>
          </p:cNvSpPr>
          <p:nvPr>
            <p:ph idx="1"/>
          </p:nvPr>
        </p:nvSpPr>
        <p:spPr>
          <a:xfrm>
            <a:off x="838200" y="1600200"/>
            <a:ext cx="6096000" cy="4191000"/>
          </a:xfrm>
        </p:spPr>
        <p:txBody>
          <a:bodyPr>
            <a:normAutofit fontScale="77500" lnSpcReduction="20000"/>
          </a:bodyPr>
          <a:lstStyle/>
          <a:p>
            <a:pPr marL="18288" indent="0">
              <a:buNone/>
            </a:pPr>
            <a:r>
              <a:rPr lang="en-US" b="1" dirty="0" smtClean="0"/>
              <a:t>Title: </a:t>
            </a:r>
            <a:r>
              <a:rPr lang="en-US" b="1" u="sng" dirty="0" smtClean="0"/>
              <a:t>Some </a:t>
            </a:r>
            <a:r>
              <a:rPr lang="en-US" b="1" u="sng" dirty="0"/>
              <a:t>Deductions from the System Promulgated in the Page of Divine Revelation: Ranged in the Order and Form of a Catechism Intended as an Assistant to the Christian Parent or Teacher</a:t>
            </a:r>
            <a:r>
              <a:rPr lang="en-US" b="1" dirty="0" smtClean="0"/>
              <a:t>.</a:t>
            </a:r>
          </a:p>
          <a:p>
            <a:pPr marL="18288" indent="0">
              <a:buNone/>
            </a:pPr>
            <a:r>
              <a:rPr lang="en-US" dirty="0"/>
              <a:t/>
            </a:r>
            <a:br>
              <a:rPr lang="en-US" dirty="0"/>
            </a:br>
            <a:r>
              <a:rPr lang="en-US" dirty="0" smtClean="0"/>
              <a:t>Privately published </a:t>
            </a:r>
            <a:r>
              <a:rPr lang="en-US" dirty="0"/>
              <a:t>in Portsmouth, New Hampshire, and Norwich, Connecticut. </a:t>
            </a:r>
            <a:r>
              <a:rPr lang="en-US" dirty="0" smtClean="0"/>
              <a:t> </a:t>
            </a:r>
          </a:p>
          <a:p>
            <a:pPr marL="18288" indent="0">
              <a:buNone/>
            </a:pPr>
            <a:endParaRPr lang="en-US" dirty="0" smtClean="0"/>
          </a:p>
          <a:p>
            <a:pPr marL="18288" indent="0">
              <a:buNone/>
            </a:pPr>
            <a:r>
              <a:rPr lang="en-US" dirty="0" smtClean="0"/>
              <a:t>Considered </a:t>
            </a:r>
            <a:r>
              <a:rPr lang="en-US" dirty="0"/>
              <a:t>the earliest writing by an American Universalist woman. Written for children, </a:t>
            </a:r>
            <a:r>
              <a:rPr lang="en-US" dirty="0" smtClean="0"/>
              <a:t>the question-and-answer </a:t>
            </a:r>
            <a:r>
              <a:rPr lang="en-US" dirty="0"/>
              <a:t>format neatly explains </a:t>
            </a:r>
            <a:r>
              <a:rPr lang="en-US" dirty="0" smtClean="0"/>
              <a:t>the </a:t>
            </a:r>
            <a:r>
              <a:rPr lang="en-US" dirty="0"/>
              <a:t>Universalist theology. </a:t>
            </a:r>
          </a:p>
        </p:txBody>
      </p:sp>
    </p:spTree>
    <p:extLst>
      <p:ext uri="{BB962C8B-B14F-4D97-AF65-F5344CB8AC3E}">
        <p14:creationId xmlns:p14="http://schemas.microsoft.com/office/powerpoint/2010/main" val="3422809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685800"/>
            <a:ext cx="4572000" cy="3020683"/>
          </a:xfrm>
        </p:spPr>
        <p:txBody>
          <a:bodyPr>
            <a:normAutofit/>
          </a:bodyPr>
          <a:lstStyle/>
          <a:p>
            <a:r>
              <a:rPr lang="en-US" sz="3100" dirty="0" smtClean="0"/>
              <a:t>“Desultory Thoughts upon the Utility of Encouraging a Degree of Self-Complacency in Female Bosoms”</a:t>
            </a:r>
            <a:endParaRPr lang="en-US" sz="3100" dirty="0"/>
          </a:p>
        </p:txBody>
      </p:sp>
      <p:sp>
        <p:nvSpPr>
          <p:cNvPr id="6" name="Content Placeholder 5"/>
          <p:cNvSpPr>
            <a:spLocks noGrp="1"/>
          </p:cNvSpPr>
          <p:nvPr>
            <p:ph sz="half" idx="1"/>
          </p:nvPr>
        </p:nvSpPr>
        <p:spPr>
          <a:xfrm>
            <a:off x="533400" y="3733800"/>
            <a:ext cx="3273552" cy="3429000"/>
          </a:xfrm>
        </p:spPr>
        <p:txBody>
          <a:bodyPr>
            <a:normAutofit fontScale="85000" lnSpcReduction="20000"/>
          </a:bodyPr>
          <a:lstStyle/>
          <a:p>
            <a:pPr marL="0" indent="0">
              <a:buNone/>
            </a:pPr>
            <a:r>
              <a:rPr lang="en-US" i="1" dirty="0" smtClean="0"/>
              <a:t>Gentleman </a:t>
            </a:r>
            <a:r>
              <a:rPr lang="en-US" i="1" dirty="0"/>
              <a:t>and Lady’s Town and Country Magazine </a:t>
            </a:r>
            <a:r>
              <a:rPr lang="en-US" dirty="0"/>
              <a:t>in </a:t>
            </a:r>
            <a:r>
              <a:rPr lang="en-US" dirty="0" smtClean="0"/>
              <a:t>1784</a:t>
            </a:r>
            <a:r>
              <a:rPr lang="en-US" dirty="0"/>
              <a:t>  </a:t>
            </a:r>
            <a:endParaRPr lang="en-US" dirty="0" smtClean="0"/>
          </a:p>
          <a:p>
            <a:endParaRPr lang="en-US" dirty="0"/>
          </a:p>
        </p:txBody>
      </p:sp>
      <p:sp>
        <p:nvSpPr>
          <p:cNvPr id="7" name="Content Placeholder 6"/>
          <p:cNvSpPr>
            <a:spLocks noGrp="1"/>
          </p:cNvSpPr>
          <p:nvPr>
            <p:ph sz="half" idx="2"/>
          </p:nvPr>
        </p:nvSpPr>
        <p:spPr>
          <a:xfrm>
            <a:off x="4648200" y="609600"/>
            <a:ext cx="4038600" cy="3992563"/>
          </a:xfrm>
        </p:spPr>
        <p:txBody>
          <a:bodyPr>
            <a:normAutofit fontScale="85000" lnSpcReduction="20000"/>
          </a:bodyPr>
          <a:lstStyle/>
          <a:p>
            <a:pPr marL="0" indent="0">
              <a:buNone/>
            </a:pPr>
            <a:r>
              <a:rPr lang="en-US" dirty="0" smtClean="0"/>
              <a:t>On marriage:</a:t>
            </a:r>
          </a:p>
          <a:p>
            <a:pPr marL="0" indent="0">
              <a:buNone/>
            </a:pPr>
            <a:r>
              <a:rPr lang="en-US" dirty="0" smtClean="0"/>
              <a:t>Certainly </a:t>
            </a:r>
            <a:r>
              <a:rPr lang="en-US" dirty="0"/>
              <a:t>love, friendship and esteem, ought to take place of marriage, but, the woman thus circumstanced, will seldom regard these previous requisites to felicity, if she can but insure the honors, which she, in idea, associates with a matrimonial connection—to prevent which great evil, I would early impress under proper regulations, a reverence of </a:t>
            </a:r>
            <a:r>
              <a:rPr lang="en-US" dirty="0" smtClean="0"/>
              <a:t>self.</a:t>
            </a:r>
            <a:endParaRPr lang="en-US" dirty="0"/>
          </a:p>
        </p:txBody>
      </p:sp>
    </p:spTree>
    <p:extLst>
      <p:ext uri="{BB962C8B-B14F-4D97-AF65-F5344CB8AC3E}">
        <p14:creationId xmlns:p14="http://schemas.microsoft.com/office/powerpoint/2010/main" val="30064661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John Murray Proposes</a:t>
            </a:r>
          </a:p>
        </p:txBody>
      </p:sp>
      <p:sp>
        <p:nvSpPr>
          <p:cNvPr id="3" name="Text Placeholder 2"/>
          <p:cNvSpPr>
            <a:spLocks noGrp="1"/>
          </p:cNvSpPr>
          <p:nvPr>
            <p:ph type="body" idx="2"/>
          </p:nvPr>
        </p:nvSpPr>
        <p:spPr>
          <a:xfrm>
            <a:off x="457200" y="1524000"/>
            <a:ext cx="3008313" cy="4724400"/>
          </a:xfrm>
        </p:spPr>
        <p:txBody>
          <a:bodyPr>
            <a:noAutofit/>
          </a:bodyPr>
          <a:lstStyle/>
          <a:p>
            <a:r>
              <a:rPr lang="en-US" sz="1800" dirty="0"/>
              <a:t>John Murray "acknowledged he had long loved me, even from the commencement of our acquaintance, with ardour loved me, but that he would have sacrificed his life, rather than have admitted a thought in this regard to me, which my own guardian angel would blush to own, but that, as I had now for many months been released from my early vows, he presumed to calculate upon a favourable hearing."</a:t>
            </a:r>
          </a:p>
          <a:p>
            <a:endParaRPr lang="en-US" sz="1800" dirty="0"/>
          </a:p>
        </p:txBody>
      </p:sp>
      <p:pic>
        <p:nvPicPr>
          <p:cNvPr id="3074"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495800" y="642351"/>
            <a:ext cx="3352799" cy="4991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67683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My reply</a:t>
            </a:r>
            <a:endParaRPr lang="en-US" dirty="0"/>
          </a:p>
        </p:txBody>
      </p:sp>
      <p:sp>
        <p:nvSpPr>
          <p:cNvPr id="6" name="Content Placeholder 5"/>
          <p:cNvSpPr>
            <a:spLocks noGrp="1"/>
          </p:cNvSpPr>
          <p:nvPr>
            <p:ph idx="1"/>
          </p:nvPr>
        </p:nvSpPr>
        <p:spPr/>
        <p:txBody>
          <a:bodyPr>
            <a:normAutofit lnSpcReduction="10000"/>
          </a:bodyPr>
          <a:lstStyle/>
          <a:p>
            <a:r>
              <a:rPr lang="en-US" dirty="0" smtClean="0"/>
              <a:t>---I shall be---in short I shall be very happy—a thousand times a day, do I whisper the tidings to my soul, My heart, my fond heart, throbs with esteem, and gratitude, hourly augmenting, and the pleasing perturbations of the little flutterer seems to render it too big for its enclosure…..---I cannot write a kind of pleasing tumult takes possession of my soul…Welcome then, my dearest friend---Thou art right welcome to the soul of thy Constantia.”</a:t>
            </a:r>
            <a:endParaRPr lang="en-US" dirty="0"/>
          </a:p>
        </p:txBody>
      </p:sp>
    </p:spTree>
    <p:extLst>
      <p:ext uri="{BB962C8B-B14F-4D97-AF65-F5344CB8AC3E}">
        <p14:creationId xmlns:p14="http://schemas.microsoft.com/office/powerpoint/2010/main" val="3890166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Publishes</a:t>
            </a:r>
            <a:br>
              <a:rPr lang="en-US" dirty="0" smtClean="0"/>
            </a:br>
            <a:r>
              <a:rPr lang="en-US" dirty="0" smtClean="0"/>
              <a:t>“On the Equality of the Sexes”</a:t>
            </a:r>
            <a:endParaRPr lang="en-US" dirty="0"/>
          </a:p>
        </p:txBody>
      </p:sp>
      <p:sp>
        <p:nvSpPr>
          <p:cNvPr id="5" name="Content Placeholder 4"/>
          <p:cNvSpPr>
            <a:spLocks noGrp="1"/>
          </p:cNvSpPr>
          <p:nvPr>
            <p:ph sz="half" idx="1"/>
          </p:nvPr>
        </p:nvSpPr>
        <p:spPr>
          <a:xfrm>
            <a:off x="1143000" y="1676400"/>
            <a:ext cx="3352800" cy="4066032"/>
          </a:xfrm>
        </p:spPr>
        <p:txBody>
          <a:bodyPr>
            <a:normAutofit fontScale="40000" lnSpcReduction="20000"/>
          </a:bodyPr>
          <a:lstStyle/>
          <a:p>
            <a:pPr marL="18288" indent="0">
              <a:buNone/>
            </a:pPr>
            <a:r>
              <a:rPr lang="en-US" dirty="0">
                <a:latin typeface="Times New Roman" panose="02020603050405020304" pitchFamily="18" charset="0"/>
                <a:cs typeface="Times New Roman" panose="02020603050405020304" pitchFamily="18" charset="0"/>
              </a:rPr>
              <a:t> "</a:t>
            </a:r>
            <a:r>
              <a:rPr lang="en-US" sz="4300" b="1" dirty="0">
                <a:latin typeface="Book Antiqua" panose="02040602050305030304" pitchFamily="18" charset="0"/>
                <a:cs typeface="Times New Roman" panose="02020603050405020304" pitchFamily="18" charset="0"/>
              </a:rPr>
              <a:t>On the Equality of the Sexes," in 1790, in the </a:t>
            </a:r>
            <a:r>
              <a:rPr lang="en-US" sz="4300" b="1" i="1" dirty="0">
                <a:latin typeface="Book Antiqua" panose="02040602050305030304" pitchFamily="18" charset="0"/>
                <a:cs typeface="Times New Roman" panose="02020603050405020304" pitchFamily="18" charset="0"/>
              </a:rPr>
              <a:t>Massachusetts Magazine</a:t>
            </a:r>
            <a:r>
              <a:rPr lang="en-US" sz="4300" dirty="0">
                <a:latin typeface="Book Antiqua" panose="02040602050305030304" pitchFamily="18" charset="0"/>
                <a:cs typeface="Times New Roman" panose="02020603050405020304" pitchFamily="18" charset="0"/>
              </a:rPr>
              <a:t>. </a:t>
            </a:r>
            <a:endParaRPr lang="en-US" sz="4300" dirty="0" smtClean="0">
              <a:latin typeface="Book Antiqua" panose="02040602050305030304" pitchFamily="18" charset="0"/>
              <a:cs typeface="Times New Roman" panose="02020603050405020304" pitchFamily="18" charset="0"/>
            </a:endParaRPr>
          </a:p>
          <a:p>
            <a:pPr marL="18288" indent="0">
              <a:buNone/>
            </a:pPr>
            <a:endParaRPr lang="en-US" sz="4300" dirty="0" smtClean="0">
              <a:latin typeface="Book Antiqua" panose="02040602050305030304" pitchFamily="18" charset="0"/>
              <a:cs typeface="Times New Roman" panose="02020603050405020304" pitchFamily="18" charset="0"/>
            </a:endParaRPr>
          </a:p>
          <a:p>
            <a:pPr marL="18288" indent="0">
              <a:buNone/>
            </a:pPr>
            <a:r>
              <a:rPr lang="en-US" sz="4300" dirty="0" smtClean="0">
                <a:latin typeface="Book Antiqua" panose="02040602050305030304" pitchFamily="18" charset="0"/>
                <a:cs typeface="Times New Roman" panose="02020603050405020304" pitchFamily="18" charset="0"/>
              </a:rPr>
              <a:t>"</a:t>
            </a:r>
            <a:r>
              <a:rPr lang="en-US" sz="4300" dirty="0">
                <a:latin typeface="Book Antiqua" panose="02040602050305030304" pitchFamily="18" charset="0"/>
                <a:cs typeface="Times New Roman" panose="02020603050405020304" pitchFamily="18" charset="0"/>
              </a:rPr>
              <a:t>I would calmly </a:t>
            </a:r>
            <a:r>
              <a:rPr lang="en-US" sz="4300" dirty="0" smtClean="0">
                <a:latin typeface="Book Antiqua" panose="02040602050305030304" pitchFamily="18" charset="0"/>
                <a:cs typeface="Times New Roman" panose="02020603050405020304" pitchFamily="18" charset="0"/>
              </a:rPr>
              <a:t>ask, is </a:t>
            </a:r>
            <a:r>
              <a:rPr lang="en-US" sz="4300" dirty="0">
                <a:latin typeface="Book Antiqua" panose="02040602050305030304" pitchFamily="18" charset="0"/>
                <a:cs typeface="Times New Roman" panose="02020603050405020304" pitchFamily="18" charset="0"/>
              </a:rPr>
              <a:t>it reasonable, that a candidate for immortality, for the joys of heaven, an intelligent being, who is to spend an eternity in contemplating the works of Deity, should at present be so degraded, as to be allowed no other ideas, than those suggested by the mechanism of a pudding, or the sewing [of] the seams of a garment? </a:t>
            </a:r>
            <a:r>
              <a:rPr lang="en-US" sz="4300" dirty="0" smtClean="0">
                <a:latin typeface="Book Antiqua" panose="02040602050305030304" pitchFamily="18" charset="0"/>
                <a:cs typeface="Times New Roman" panose="02020603050405020304" pitchFamily="18" charset="0"/>
              </a:rPr>
              <a:t>“</a:t>
            </a:r>
          </a:p>
          <a:p>
            <a:pPr marL="18288" indent="0">
              <a:buNone/>
            </a:pPr>
            <a:endParaRPr lang="en-US" sz="4300" dirty="0" smtClean="0">
              <a:latin typeface="Book Antiqua" panose="02040602050305030304" pitchFamily="18" charset="0"/>
              <a:cs typeface="Times New Roman" panose="02020603050405020304" pitchFamily="18" charset="0"/>
            </a:endParaRPr>
          </a:p>
        </p:txBody>
      </p:sp>
      <p:sp>
        <p:nvSpPr>
          <p:cNvPr id="6" name="Content Placeholder 5"/>
          <p:cNvSpPr>
            <a:spLocks noGrp="1"/>
          </p:cNvSpPr>
          <p:nvPr>
            <p:ph sz="half" idx="2"/>
          </p:nvPr>
        </p:nvSpPr>
        <p:spPr>
          <a:xfrm>
            <a:off x="5105400" y="1447800"/>
            <a:ext cx="3273552" cy="4114800"/>
          </a:xfrm>
        </p:spPr>
        <p:txBody>
          <a:bodyPr>
            <a:noAutofit/>
          </a:bodyPr>
          <a:lstStyle/>
          <a:p>
            <a:pPr marL="18288" indent="0">
              <a:buNone/>
            </a:pPr>
            <a:r>
              <a:rPr lang="en-US" sz="1400" dirty="0"/>
              <a:t> </a:t>
            </a:r>
            <a:br>
              <a:rPr lang="en-US" sz="1400" dirty="0"/>
            </a:br>
            <a:r>
              <a:rPr lang="en-US" sz="1400" dirty="0"/>
              <a:t>“Will it be said that the judgment of a male of two years old, is more sage than that of a female's of the same age? I believe the reverse is generally observed to be true. But from that period what partiality! how is the one exalted, and the other depressed, by the contrary modes of education which are adopted! the one is taught to aspire, and the other is early confined and </a:t>
            </a:r>
            <a:r>
              <a:rPr lang="en-US" sz="1400" dirty="0" smtClean="0"/>
              <a:t>limited. </a:t>
            </a:r>
            <a:r>
              <a:rPr lang="en-US" sz="1400" dirty="0"/>
              <a:t>As their years increase, the sister must be wholly domesticated, while the brother is led by the hand through all the flowery paths of science. Grant that their minds are by nature equal, yet who shall wonder at the </a:t>
            </a:r>
            <a:r>
              <a:rPr lang="en-US" sz="1400" i="1" dirty="0"/>
              <a:t>apparent</a:t>
            </a:r>
            <a:r>
              <a:rPr lang="en-US" sz="1400" dirty="0"/>
              <a:t> superiority, if indeed custom becomes </a:t>
            </a:r>
            <a:r>
              <a:rPr lang="en-US" sz="1400" i="1" dirty="0"/>
              <a:t>second nature</a:t>
            </a:r>
            <a:r>
              <a:rPr lang="en-US" sz="1400" dirty="0"/>
              <a:t>.”</a:t>
            </a:r>
          </a:p>
          <a:p>
            <a:endParaRPr lang="en-US" sz="1400" dirty="0"/>
          </a:p>
        </p:txBody>
      </p:sp>
    </p:spTree>
    <p:extLst>
      <p:ext uri="{BB962C8B-B14F-4D97-AF65-F5344CB8AC3E}">
        <p14:creationId xmlns:p14="http://schemas.microsoft.com/office/powerpoint/2010/main" val="4124967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3008313" cy="1162050"/>
          </a:xfrm>
        </p:spPr>
        <p:txBody>
          <a:bodyPr/>
          <a:lstStyle/>
          <a:p>
            <a:r>
              <a:rPr lang="en-US" dirty="0" smtClean="0"/>
              <a:t>1791 Julia Maria Murray</a:t>
            </a:r>
            <a:endParaRPr lang="en-US" dirty="0"/>
          </a:p>
        </p:txBody>
      </p:sp>
      <p:sp>
        <p:nvSpPr>
          <p:cNvPr id="6" name="Text Placeholder 5"/>
          <p:cNvSpPr>
            <a:spLocks noGrp="1"/>
          </p:cNvSpPr>
          <p:nvPr>
            <p:ph type="body" idx="2"/>
          </p:nvPr>
        </p:nvSpPr>
        <p:spPr>
          <a:xfrm>
            <a:off x="381000" y="1600200"/>
            <a:ext cx="2743200" cy="4648200"/>
          </a:xfrm>
        </p:spPr>
        <p:txBody>
          <a:bodyPr>
            <a:noAutofit/>
          </a:bodyPr>
          <a:lstStyle/>
          <a:p>
            <a:r>
              <a:rPr lang="en-US" sz="1200" dirty="0"/>
              <a:t>"Was I the father of a family...I would give my daughters every accomplishment </a:t>
            </a:r>
            <a:br>
              <a:rPr lang="en-US" sz="1200" dirty="0"/>
            </a:br>
            <a:r>
              <a:rPr lang="en-US" sz="1200" dirty="0"/>
              <a:t>which I thought proper ... they should be enabled to procure for themselves the </a:t>
            </a:r>
            <a:r>
              <a:rPr lang="en-US" sz="1200" dirty="0" smtClean="0"/>
              <a:t>necessaries </a:t>
            </a:r>
            <a:r>
              <a:rPr lang="en-US" sz="1200" dirty="0"/>
              <a:t>of life, independence should be placed within their grasp, </a:t>
            </a:r>
            <a:br>
              <a:rPr lang="en-US" sz="1200" dirty="0"/>
            </a:br>
            <a:r>
              <a:rPr lang="en-US" sz="1200" dirty="0"/>
              <a:t>and I would teach them to reverence themselves</a:t>
            </a:r>
            <a:r>
              <a:rPr lang="en-US" sz="1200" dirty="0" smtClean="0"/>
              <a:t>.”</a:t>
            </a:r>
          </a:p>
          <a:p>
            <a:endParaRPr lang="en-US" sz="1200" dirty="0" smtClean="0"/>
          </a:p>
          <a:p>
            <a:r>
              <a:rPr lang="en-US" sz="1200" dirty="0" smtClean="0"/>
              <a:t>“…you must learn to reverence yourself, that is, your intellectual existence; you must endeavor to adorn your mind, for, it is from the proper furnishing of that you will become indeed a valuable person…” </a:t>
            </a:r>
          </a:p>
          <a:p>
            <a:endParaRPr lang="en-US" sz="1200" dirty="0" smtClean="0"/>
          </a:p>
          <a:p>
            <a:r>
              <a:rPr lang="en-US" sz="1200" dirty="0" smtClean="0"/>
              <a:t>“I would from the early dawn of reason, address her as a rational being; hence, I apprehend, the most valuable consequences would result” </a:t>
            </a:r>
            <a:r>
              <a:rPr lang="en-US" sz="1200" dirty="0"/>
              <a:t>  (Desultory Thoughts)</a:t>
            </a:r>
          </a:p>
          <a:p>
            <a:endParaRPr lang="en-US" sz="1200" dirty="0"/>
          </a:p>
        </p:txBody>
      </p:sp>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4800600" y="1600199"/>
            <a:ext cx="2819400" cy="4245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4933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2070748ADD364096C901009DF11F07" ma:contentTypeVersion="8" ma:contentTypeDescription="Create a new document." ma:contentTypeScope="" ma:versionID="df0d41768733b36c7cd07098375d8f18">
  <xsd:schema xmlns:xsd="http://www.w3.org/2001/XMLSchema" xmlns:xs="http://www.w3.org/2001/XMLSchema" xmlns:p="http://schemas.microsoft.com/office/2006/metadata/properties" xmlns:ns2="e22b776b-9ae6-4d23-a858-e595d980dd1a" targetNamespace="http://schemas.microsoft.com/office/2006/metadata/properties" ma:root="true" ma:fieldsID="94e13528de9816c91a9a4389d870de40" ns2:_="">
    <xsd:import namespace="e22b776b-9ae6-4d23-a858-e595d980dd1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2b776b-9ae6-4d23-a858-e595d980dd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B0CAFD3-DE30-42BF-A57C-CAB1AFF8F0EE}"/>
</file>

<file path=customXml/itemProps2.xml><?xml version="1.0" encoding="utf-8"?>
<ds:datastoreItem xmlns:ds="http://schemas.openxmlformats.org/officeDocument/2006/customXml" ds:itemID="{814F1DFC-E642-4C60-84FE-52C51C84C7BF}"/>
</file>

<file path=customXml/itemProps3.xml><?xml version="1.0" encoding="utf-8"?>
<ds:datastoreItem xmlns:ds="http://schemas.openxmlformats.org/officeDocument/2006/customXml" ds:itemID="{1D599E83-C3AD-4224-BF23-F6068DFF0B2A}"/>
</file>

<file path=docProps/app.xml><?xml version="1.0" encoding="utf-8"?>
<Properties xmlns="http://schemas.openxmlformats.org/officeDocument/2006/extended-properties" xmlns:vt="http://schemas.openxmlformats.org/officeDocument/2006/docPropsVTypes">
  <Template>Apex</Template>
  <TotalTime>34511</TotalTime>
  <Words>826</Words>
  <Application>Microsoft Office PowerPoint</Application>
  <PresentationFormat>On-screen Show (4:3)</PresentationFormat>
  <Paragraphs>54</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Apex</vt:lpstr>
      <vt:lpstr>Judith Sargent Murray</vt:lpstr>
      <vt:lpstr>John Singleton Copley Portrait</vt:lpstr>
      <vt:lpstr>First Letter to Rev. Murray</vt:lpstr>
      <vt:lpstr>Universalist Catechism, 1782</vt:lpstr>
      <vt:lpstr>“Desultory Thoughts upon the Utility of Encouraging a Degree of Self-Complacency in Female Bosoms”</vt:lpstr>
      <vt:lpstr>John Murray Proposes</vt:lpstr>
      <vt:lpstr>My reply</vt:lpstr>
      <vt:lpstr>Publishes “On the Equality of the Sexes”</vt:lpstr>
      <vt:lpstr>1791 Julia Maria Murray</vt:lpstr>
      <vt:lpstr>Public Speech</vt:lpstr>
      <vt:lpstr>PowerPoint Presentation</vt:lpstr>
      <vt:lpstr>PowerPoint Presentation</vt:lpstr>
      <vt:lpstr>“On the Equality of the Sexes”</vt:lpstr>
      <vt:lpstr> </vt:lpstr>
      <vt:lpstr>PowerPoint Presentation</vt:lpstr>
      <vt:lpstr>Tombstone Inscription </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Administrator</dc:creator>
  <cp:lastModifiedBy>MDAH</cp:lastModifiedBy>
  <cp:revision>194</cp:revision>
  <dcterms:created xsi:type="dcterms:W3CDTF">2014-08-21T11:54:02Z</dcterms:created>
  <dcterms:modified xsi:type="dcterms:W3CDTF">2015-02-21T19:34:56Z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0x010100242070748ADD364096C901009DF11F07</vt:lpwstr>
  </property>
  <property fmtid="{D5CDD505-2E9C-101B-9397-08002B2CF9AE}" pid="3" name="Order">
    <vt:r8>36200</vt:r8>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ies>
</file>