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4" r:id="rId3"/>
    <p:sldId id="261" r:id="rId4"/>
    <p:sldId id="277" r:id="rId5"/>
    <p:sldId id="278" r:id="rId6"/>
    <p:sldId id="279" r:id="rId7"/>
    <p:sldId id="280" r:id="rId8"/>
    <p:sldId id="281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F5-4ED6-9163-04524F8D02B1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F5-4ED6-9163-04524F8D0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649184"/>
        <c:axId val="169657760"/>
      </c:barChart>
      <c:catAx>
        <c:axId val="16964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57760"/>
        <c:crosses val="autoZero"/>
        <c:auto val="1"/>
        <c:lblAlgn val="ctr"/>
        <c:lblOffset val="100"/>
        <c:noMultiLvlLbl val="0"/>
      </c:catAx>
      <c:valAx>
        <c:axId val="169657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4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D33DB5-19B6-48BF-8BC4-187E8D5E2C36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CF4EB95-B2BE-453D-A3B0-692B5B3A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45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1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2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9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8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68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48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2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7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6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7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bg1">
                <a:lumMod val="75000"/>
              </a:schemeClr>
            </a:gs>
            <a:gs pos="100000">
              <a:schemeClr val="bg1">
                <a:lumMod val="8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rgbClr val="3A1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1524000"/>
            <a:ext cx="8382000" cy="472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6855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74BE-2A03-4436-8EF0-643368BA3F14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6F05E-4615-433C-8211-E8CFF3FF8252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11513"/>
            <a:ext cx="1828800" cy="119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3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>
              <a:lnSpc>
                <a:spcPct val="90000"/>
              </a:lnSpc>
              <a:defRPr/>
            </a:pPr>
            <a:r>
              <a:rPr lang="en-US" sz="3100" b="1" dirty="0" smtClean="0">
                <a:latin typeface="Antique Olive" pitchFamily="34" charset="0"/>
              </a:rPr>
              <a:t>David </a:t>
            </a:r>
            <a:r>
              <a:rPr lang="en-US" sz="3100" b="1" dirty="0">
                <a:latin typeface="Antique Olive" pitchFamily="34" charset="0"/>
              </a:rPr>
              <a:t>Nolen</a:t>
            </a:r>
          </a:p>
          <a:p>
            <a:pPr marL="365760" indent="-256032">
              <a:lnSpc>
                <a:spcPct val="90000"/>
              </a:lnSpc>
              <a:defRPr/>
            </a:pPr>
            <a:r>
              <a:rPr lang="en-US" sz="3100" dirty="0">
                <a:latin typeface="Antique Olive" pitchFamily="34" charset="0"/>
              </a:rPr>
              <a:t>Associate </a:t>
            </a:r>
            <a:r>
              <a:rPr lang="en-US" sz="3100" dirty="0" smtClean="0">
                <a:latin typeface="Antique Olive" pitchFamily="34" charset="0"/>
              </a:rPr>
              <a:t>Professor</a:t>
            </a:r>
            <a:endParaRPr lang="en-US" sz="3100" dirty="0">
              <a:latin typeface="Antique Olive" pitchFamily="34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en-US" sz="3100" dirty="0">
                <a:latin typeface="Antique Olive" pitchFamily="34" charset="0"/>
              </a:rPr>
              <a:t>Ulysses S. Grant Presidential </a:t>
            </a:r>
            <a:r>
              <a:rPr lang="en-US" sz="3100" dirty="0" smtClean="0">
                <a:latin typeface="Antique Olive" pitchFamily="34" charset="0"/>
              </a:rPr>
              <a:t>Library</a:t>
            </a:r>
          </a:p>
          <a:p>
            <a:pPr marL="365760" indent="-256032">
              <a:lnSpc>
                <a:spcPct val="90000"/>
              </a:lnSpc>
              <a:defRPr/>
            </a:pPr>
            <a:r>
              <a:rPr lang="en-US" sz="3100" dirty="0" smtClean="0">
                <a:latin typeface="Antique Olive" pitchFamily="34" charset="0"/>
              </a:rPr>
              <a:t>Congressional </a:t>
            </a:r>
            <a:r>
              <a:rPr lang="en-US" sz="3100" dirty="0">
                <a:latin typeface="Antique Olive" pitchFamily="34" charset="0"/>
              </a:rPr>
              <a:t>and Political Research Center </a:t>
            </a:r>
            <a:endParaRPr lang="en-US" sz="3100" dirty="0" smtClean="0">
              <a:latin typeface="Antique Olive" pitchFamily="34" charset="0"/>
            </a:endParaRPr>
          </a:p>
          <a:p>
            <a:pPr marL="365760" indent="-256032">
              <a:lnSpc>
                <a:spcPct val="90000"/>
              </a:lnSpc>
              <a:defRPr/>
            </a:pPr>
            <a:r>
              <a:rPr lang="en-US" sz="3100" dirty="0" smtClean="0">
                <a:latin typeface="Antique Olive" pitchFamily="34" charset="0"/>
              </a:rPr>
              <a:t>Mississippi </a:t>
            </a:r>
            <a:r>
              <a:rPr lang="en-US" sz="3100" dirty="0">
                <a:latin typeface="Antique Olive" pitchFamily="34" charset="0"/>
              </a:rPr>
              <a:t>State University </a:t>
            </a:r>
            <a:r>
              <a:rPr lang="en-US" sz="3100" dirty="0" smtClean="0">
                <a:latin typeface="Antique Olive" pitchFamily="34" charset="0"/>
              </a:rPr>
              <a:t>Libraries</a:t>
            </a:r>
            <a:endParaRPr lang="en-US" sz="3100" dirty="0">
              <a:latin typeface="Antique Oliv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Discovering and Evaluating Web Resources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2707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plan for this session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685800" y="1600200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Discuss student research practices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Discuss evaluation criteria for web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/>
              <a:t>Discuss benefits and drawbacks to common web-based research tools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Wikipedia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Google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Google Scholar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/>
              <a:t>Google Books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000" dirty="0"/>
              <a:t>Video Content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YouTube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C-SPAN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dirty="0" smtClean="0"/>
              <a:t>Examples of quality web resources from the </a:t>
            </a:r>
            <a:r>
              <a:rPr lang="en-US" altLang="en-US" smtClean="0"/>
              <a:t>Grant Presidential Library</a:t>
            </a:r>
          </a:p>
          <a:p>
            <a:pPr lvl="2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816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Interactive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many of you have ever had a student or students turn in an assignment where you were less-than-satisfied with their research/use of online resources</a:t>
            </a:r>
            <a:r>
              <a:rPr lang="en-US" sz="2800" dirty="0" smtClean="0"/>
              <a:t>?		</a:t>
            </a:r>
            <a:endParaRPr lang="en-US" sz="2800" b="1" dirty="0"/>
          </a:p>
          <a:p>
            <a:endParaRPr lang="en-US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216837712"/>
              </p:ext>
            </p:extLst>
          </p:nvPr>
        </p:nvGraphicFramePr>
        <p:xfrm>
          <a:off x="1447800" y="3352800"/>
          <a:ext cx="5867400" cy="278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000500" y="2895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100%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99655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1">
        <p:bldAsOne/>
      </p:bldGraphic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do your students go to start their research?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The </a:t>
            </a:r>
            <a:r>
              <a:rPr lang="en-US" altLang="en-US" sz="2700" dirty="0" smtClean="0">
                <a:solidFill>
                  <a:prstClr val="black"/>
                </a:solidFill>
                <a:latin typeface="Lucida Sans Unicode"/>
              </a:rPr>
              <a:t>library (?)</a:t>
            </a:r>
            <a:endParaRPr lang="en-US" altLang="en-US" sz="2700" dirty="0">
              <a:solidFill>
                <a:prstClr val="black"/>
              </a:solidFill>
              <a:latin typeface="Lucida Sans Unicode"/>
            </a:endParaRPr>
          </a:p>
          <a:p>
            <a:pPr marL="365125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 smtClean="0">
                <a:solidFill>
                  <a:prstClr val="black"/>
                </a:solidFill>
                <a:latin typeface="Lucida Sans Unicode"/>
              </a:rPr>
              <a:t>The Web</a:t>
            </a:r>
          </a:p>
          <a:p>
            <a:pPr marL="765175" lvl="1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300" dirty="0" smtClean="0">
                <a:solidFill>
                  <a:prstClr val="black"/>
                </a:solidFill>
                <a:latin typeface="Lucida Sans Unicode"/>
              </a:rPr>
              <a:t>Google</a:t>
            </a:r>
          </a:p>
          <a:p>
            <a:pPr marL="765175" lvl="1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300" dirty="0" smtClean="0">
                <a:solidFill>
                  <a:prstClr val="black"/>
                </a:solidFill>
                <a:latin typeface="Lucida Sans Unicode"/>
              </a:rPr>
              <a:t>Wikipedia</a:t>
            </a:r>
            <a:endParaRPr lang="en-US" altLang="en-US" sz="2300" dirty="0">
              <a:solidFill>
                <a:prstClr val="black"/>
              </a:solidFill>
              <a:latin typeface="Lucida Sans Unicod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36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Research on the Web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are the benefits of using the web?</a:t>
            </a:r>
          </a:p>
          <a:p>
            <a:pPr lvl="1"/>
            <a:r>
              <a:rPr lang="en-US" altLang="en-US" dirty="0"/>
              <a:t>Wide range of resources</a:t>
            </a:r>
          </a:p>
          <a:p>
            <a:pPr lvl="1"/>
            <a:r>
              <a:rPr lang="en-US" altLang="en-US" dirty="0"/>
              <a:t>Quick, convenient access</a:t>
            </a:r>
          </a:p>
          <a:p>
            <a:r>
              <a:rPr lang="en-US" altLang="en-US" dirty="0"/>
              <a:t>What are the drawbacks of using the web?</a:t>
            </a:r>
          </a:p>
          <a:p>
            <a:pPr lvl="1"/>
            <a:r>
              <a:rPr lang="en-US" altLang="en-US" dirty="0"/>
              <a:t>Not all resources on the web are great</a:t>
            </a:r>
          </a:p>
          <a:p>
            <a:pPr lvl="1"/>
            <a:r>
              <a:rPr lang="en-US" altLang="en-US" dirty="0"/>
              <a:t>Some are just plain bad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6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Evaluating Web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Access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Freely available or fee-based?</a:t>
            </a:r>
          </a:p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Authority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Who produced the web site?</a:t>
            </a:r>
          </a:p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Accuracy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How accurate is the information provided?</a:t>
            </a:r>
          </a:p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Currency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When was the content updated?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0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Evaluating Web Resources,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Objectivity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Is one agenda or perspective privileged to the exclusion of others?</a:t>
            </a:r>
          </a:p>
          <a:p>
            <a:pPr marL="365125" lvl="0" indent="-2555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B2D1F"/>
              </a:buClr>
              <a:buSzPct val="68000"/>
              <a:buFont typeface="Wingdings 3" panose="05040102010807070707" pitchFamily="18" charset="2"/>
              <a:buChar char=""/>
            </a:pPr>
            <a:r>
              <a:rPr lang="en-US" altLang="en-US" sz="2700" dirty="0">
                <a:solidFill>
                  <a:prstClr val="black"/>
                </a:solidFill>
                <a:latin typeface="Lucida Sans Unicode"/>
              </a:rPr>
              <a:t>Coverage  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In-depth or summary?  </a:t>
            </a:r>
          </a:p>
          <a:p>
            <a:pPr marL="620713" lvl="1" indent="-228600" eaLnBrk="0" fontAlgn="base" hangingPunct="0">
              <a:spcBef>
                <a:spcPts val="325"/>
              </a:spcBef>
              <a:spcAft>
                <a:spcPct val="0"/>
              </a:spcAft>
              <a:buClr>
                <a:srgbClr val="9B2D1F"/>
              </a:buClr>
              <a:buFont typeface="Verdana" panose="020B0604030504040204" pitchFamily="34" charset="0"/>
              <a:buChar char="◦"/>
            </a:pPr>
            <a:r>
              <a:rPr lang="en-US" altLang="en-US" sz="2300" dirty="0">
                <a:solidFill>
                  <a:prstClr val="black"/>
                </a:solidFill>
                <a:latin typeface="Lucida Sans Unicode"/>
              </a:rPr>
              <a:t>Does the coverage match the site’s own claims?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5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Let’s Search!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www.google.com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5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 Libraries Powerpoint Theme Template">
  <a:themeElements>
    <a:clrScheme name="MSU Library">
      <a:dk1>
        <a:sysClr val="windowText" lastClr="000000"/>
      </a:dk1>
      <a:lt1>
        <a:sysClr val="window" lastClr="FFFFFF"/>
      </a:lt1>
      <a:dk2>
        <a:srgbClr val="3F3F3F"/>
      </a:dk2>
      <a:lt2>
        <a:srgbClr val="F2F2F2"/>
      </a:lt2>
      <a:accent1>
        <a:srgbClr val="580000"/>
      </a:accent1>
      <a:accent2>
        <a:srgbClr val="3A1D00"/>
      </a:accent2>
      <a:accent3>
        <a:srgbClr val="996633"/>
      </a:accent3>
      <a:accent4>
        <a:srgbClr val="E36C09"/>
      </a:accent4>
      <a:accent5>
        <a:srgbClr val="C4BD97"/>
      </a:accent5>
      <a:accent6>
        <a:srgbClr val="366092"/>
      </a:accent6>
      <a:hlink>
        <a:srgbClr val="366092"/>
      </a:hlink>
      <a:folHlink>
        <a:srgbClr val="779E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 Libraries Powerpoint Theme Template</Template>
  <TotalTime>1602</TotalTime>
  <Words>225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Antique Olive</vt:lpstr>
      <vt:lpstr>Arial</vt:lpstr>
      <vt:lpstr>Calibri</vt:lpstr>
      <vt:lpstr>Lucida Sans Unicode</vt:lpstr>
      <vt:lpstr>Verdana</vt:lpstr>
      <vt:lpstr>Wingdings 3</vt:lpstr>
      <vt:lpstr>MSU Libraries Powerpoint Theme Template</vt:lpstr>
      <vt:lpstr>Discovering and Evaluating Web Resources</vt:lpstr>
      <vt:lpstr>The plan for this session</vt:lpstr>
      <vt:lpstr>Interactive Poll</vt:lpstr>
      <vt:lpstr>Where do your students go to start their research?</vt:lpstr>
      <vt:lpstr>Research on the Web</vt:lpstr>
      <vt:lpstr>Evaluating Web Resources</vt:lpstr>
      <vt:lpstr>Evaluating Web Resources, continued</vt:lpstr>
      <vt:lpstr>Let’s Search!</vt:lpstr>
    </vt:vector>
  </TitlesOfParts>
  <Company>MSU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the Civil War</dc:title>
  <dc:creator>rsemmes</dc:creator>
  <cp:lastModifiedBy>Nolen, David</cp:lastModifiedBy>
  <cp:revision>41</cp:revision>
  <cp:lastPrinted>2018-06-21T21:40:40Z</cp:lastPrinted>
  <dcterms:created xsi:type="dcterms:W3CDTF">2013-02-12T19:27:53Z</dcterms:created>
  <dcterms:modified xsi:type="dcterms:W3CDTF">2018-10-23T18:19:15Z</dcterms:modified>
</cp:coreProperties>
</file>