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60" r:id="rId4"/>
    <p:sldId id="272" r:id="rId5"/>
    <p:sldId id="270" r:id="rId6"/>
    <p:sldId id="25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8F2C6A-89EB-4427-AFF4-0DAD8703EFD6}">
  <a:tblStyle styleId="{F08F2C6A-89EB-4427-AFF4-0DAD8703EF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99"/>
  </p:normalViewPr>
  <p:slideViewPr>
    <p:cSldViewPr snapToGrid="0" snapToObjects="1">
      <p:cViewPr varScale="1">
        <p:scale>
          <a:sx n="120" d="100"/>
          <a:sy n="120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3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79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10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39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385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9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6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0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49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 b="0" i="0">
                <a:latin typeface="Times New Roman Regular" charset="0"/>
                <a:ea typeface="Times New Roman Regular" charset="0"/>
                <a:cs typeface="Times New Roman Regular" charset="0"/>
              </a:defRPr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 dirty="0"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Google Shape;54;p1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58" r:id="rId6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 Regular" charset="0"/>
          <a:ea typeface="Times New Roman Regular" charset="0"/>
          <a:cs typeface="Times New Roman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57199" y="2094614"/>
            <a:ext cx="4710223" cy="25518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9300"/>
                </a:solidFill>
              </a:rPr>
              <a:t>“N</a:t>
            </a:r>
            <a:r>
              <a:rPr lang="en-US" sz="4000" dirty="0">
                <a:solidFill>
                  <a:srgbClr val="FF9300"/>
                </a:solidFill>
              </a:rPr>
              <a:t>ot Even Past”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chemeClr val="bg1"/>
                </a:solidFill>
              </a:rPr>
              <a:t>Exploring the Useable Past in the </a:t>
            </a:r>
            <a:r>
              <a:rPr lang="en-US" sz="3200" dirty="0" smtClean="0">
                <a:solidFill>
                  <a:schemeClr val="bg1"/>
                </a:solidFill>
              </a:rPr>
              <a:t>Classroom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err="1" smtClean="0">
                <a:solidFill>
                  <a:schemeClr val="tx2"/>
                </a:solidFill>
              </a:rPr>
              <a:t>Shennette</a:t>
            </a:r>
            <a:r>
              <a:rPr lang="en-US" sz="2000" b="0" dirty="0" smtClean="0">
                <a:solidFill>
                  <a:schemeClr val="tx2"/>
                </a:solidFill>
              </a:rPr>
              <a:t> Garrett-Scott</a:t>
            </a:r>
            <a:r>
              <a:rPr lang="en-US" b="0" dirty="0" smtClean="0">
                <a:solidFill>
                  <a:schemeClr val="tx2"/>
                </a:solidFill>
              </a:rPr>
              <a:t/>
            </a:r>
            <a:br>
              <a:rPr lang="en-US" b="0" dirty="0" smtClean="0">
                <a:solidFill>
                  <a:schemeClr val="tx2"/>
                </a:solidFill>
              </a:rPr>
            </a:br>
            <a:r>
              <a:rPr lang="en-US" sz="1600" b="0" i="1" dirty="0" smtClean="0">
                <a:solidFill>
                  <a:schemeClr val="tx2"/>
                </a:solidFill>
              </a:rPr>
              <a:t>University of Mississippi</a:t>
            </a:r>
            <a:br>
              <a:rPr lang="en-US" sz="1600" b="0" i="1" dirty="0" smtClean="0">
                <a:solidFill>
                  <a:schemeClr val="tx2"/>
                </a:solidFill>
              </a:rPr>
            </a:br>
            <a:r>
              <a:rPr lang="en-US" sz="1600" b="0" i="1" dirty="0">
                <a:solidFill>
                  <a:schemeClr val="tx2"/>
                </a:solidFill>
              </a:rPr>
              <a:t/>
            </a:r>
            <a:br>
              <a:rPr lang="en-US" sz="1600" b="0" i="1" dirty="0">
                <a:solidFill>
                  <a:schemeClr val="tx2"/>
                </a:solidFill>
              </a:rPr>
            </a:br>
            <a:r>
              <a:rPr lang="en-US" sz="1600" b="0" i="1" dirty="0" smtClean="0">
                <a:solidFill>
                  <a:schemeClr val="tx2"/>
                </a:solidFill>
              </a:rPr>
              <a:t>      </a:t>
            </a:r>
            <a:r>
              <a:rPr lang="en-US" sz="1600" b="0" dirty="0" err="1" smtClean="0">
                <a:solidFill>
                  <a:schemeClr val="bg1"/>
                </a:solidFill>
              </a:rPr>
              <a:t>EbonRebel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4298506"/>
            <a:ext cx="264633" cy="264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Boycott!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1124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Numbers in Harlem</a:t>
            </a:r>
            <a:endParaRPr sz="4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27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Riot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75660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Spies in Mississippi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9992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#</a:t>
            </a:r>
            <a:r>
              <a:rPr lang="en-US" sz="4000" dirty="0" err="1" smtClean="0"/>
              <a:t>BankBlack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529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ctrTitle" idx="4294967295"/>
          </p:nvPr>
        </p:nvSpPr>
        <p:spPr>
          <a:xfrm>
            <a:off x="701749" y="1659550"/>
            <a:ext cx="759164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6000" dirty="0" err="1" smtClean="0"/>
              <a:t>bit.ly</a:t>
            </a:r>
            <a:r>
              <a:rPr lang="en" sz="6000" dirty="0" smtClean="0"/>
              <a:t>/</a:t>
            </a:r>
            <a:r>
              <a:rPr lang="en" sz="6000" dirty="0" err="1" smtClean="0"/>
              <a:t>UseablePast</a:t>
            </a:r>
            <a:endParaRPr sz="60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4294967295"/>
          </p:nvPr>
        </p:nvSpPr>
        <p:spPr>
          <a:xfrm>
            <a:off x="2321225" y="2763854"/>
            <a:ext cx="4501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latin typeface="Times New Roman Regular" charset="0"/>
                <a:ea typeface="Times New Roman Regular" charset="0"/>
                <a:cs typeface="Times New Roman Regular" charset="0"/>
              </a:rPr>
              <a:t>Online link to lessons and resources</a:t>
            </a:r>
            <a:endParaRPr sz="2000" dirty="0">
              <a:latin typeface="Times New Roman Regular" charset="0"/>
              <a:ea typeface="Times New Roman Regular" charset="0"/>
              <a:cs typeface="Times New Roma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5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57200" y="2401084"/>
            <a:ext cx="5837275" cy="1968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>
                <a:solidFill>
                  <a:srgbClr val="FF9300"/>
                </a:solidFill>
              </a:rPr>
              <a:t>“I am yet </a:t>
            </a:r>
            <a:r>
              <a:rPr lang="en-US" sz="4400" dirty="0" err="1">
                <a:solidFill>
                  <a:srgbClr val="FF9300"/>
                </a:solidFill>
              </a:rPr>
              <a:t>waitin</a:t>
            </a:r>
            <a:r>
              <a:rPr lang="en-US" sz="4400" dirty="0">
                <a:solidFill>
                  <a:srgbClr val="FF9300"/>
                </a:solidFill>
              </a:rPr>
              <a:t>’”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b="0" dirty="0"/>
              <a:t>Black Women and the Freedman’s Bank</a:t>
            </a:r>
            <a:endParaRPr sz="2400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329069" y="832475"/>
            <a:ext cx="6347637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" sz="4400" dirty="0" smtClean="0"/>
              <a:t>The </a:t>
            </a:r>
            <a:r>
              <a:rPr lang="en" sz="4400" dirty="0"/>
              <a:t>past is never </a:t>
            </a:r>
            <a:r>
              <a:rPr lang="en" sz="4400" dirty="0" smtClean="0"/>
              <a:t>dead.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" sz="4400" dirty="0" smtClean="0"/>
              <a:t>It</a:t>
            </a:r>
            <a:r>
              <a:rPr lang="en-US" sz="4400" dirty="0" smtClean="0"/>
              <a:t>’</a:t>
            </a:r>
            <a:r>
              <a:rPr lang="en" sz="4400" dirty="0" smtClean="0"/>
              <a:t>s </a:t>
            </a:r>
            <a:r>
              <a:rPr lang="en" sz="4400" dirty="0"/>
              <a:t>not even past</a:t>
            </a:r>
            <a:r>
              <a:rPr lang="en" sz="4400" dirty="0" smtClean="0"/>
              <a:t>.</a:t>
            </a:r>
            <a:endParaRPr lang="en-US" sz="4400" dirty="0" smtClean="0"/>
          </a:p>
          <a:p>
            <a:pPr marL="0" lvl="0" indent="0">
              <a:spcAft>
                <a:spcPts val="1000"/>
              </a:spcAft>
              <a:buNone/>
            </a:pPr>
            <a:r>
              <a:rPr lang="en-US" sz="2000" dirty="0" smtClean="0"/>
              <a:t>William Faulkner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 idx="4294967295"/>
          </p:nvPr>
        </p:nvSpPr>
        <p:spPr>
          <a:xfrm>
            <a:off x="457200" y="984875"/>
            <a:ext cx="333565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Objectives</a:t>
            </a:r>
            <a:endParaRPr sz="4000" dirty="0"/>
          </a:p>
        </p:txBody>
      </p:sp>
      <p:cxnSp>
        <p:nvCxnSpPr>
          <p:cNvPr id="203" name="Google Shape;203;p29"/>
          <p:cNvCxnSpPr/>
          <p:nvPr/>
        </p:nvCxnSpPr>
        <p:spPr>
          <a:xfrm rot="10800000">
            <a:off x="7900" y="2506183"/>
            <a:ext cx="913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9"/>
          <p:cNvSpPr/>
          <p:nvPr/>
        </p:nvSpPr>
        <p:spPr>
          <a:xfrm>
            <a:off x="4526850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2285800" y="2450398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6767891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1549600" y="2266950"/>
            <a:ext cx="1562700" cy="1828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 Regular" charset="0"/>
                <a:ea typeface="Times New Roman Regular" charset="0"/>
                <a:cs typeface="Times New Roman Regular" charset="0"/>
                <a:sym typeface="Varela"/>
              </a:rPr>
              <a:t>African American history not a parallel history.</a:t>
            </a:r>
            <a:endParaRPr b="1" dirty="0">
              <a:solidFill>
                <a:schemeClr val="bg1"/>
              </a:solidFill>
              <a:latin typeface="Times New Roman Regular" charset="0"/>
              <a:ea typeface="Times New Roman Regular" charset="0"/>
              <a:cs typeface="Times New Roman Regular" charset="0"/>
              <a:sym typeface="Varela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6036100" y="2266952"/>
            <a:ext cx="1562700" cy="1828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 Regular" charset="0"/>
                <a:ea typeface="Times New Roman Regular" charset="0"/>
                <a:cs typeface="Times New Roman Regular" charset="0"/>
                <a:sym typeface="Varela"/>
              </a:rPr>
              <a:t>History matters when students make connections to issues important to them now.</a:t>
            </a:r>
            <a:endParaRPr b="1" dirty="0">
              <a:solidFill>
                <a:schemeClr val="bg1"/>
              </a:solidFill>
              <a:latin typeface="Times New Roman Regular" charset="0"/>
              <a:ea typeface="Times New Roman Regular" charset="0"/>
              <a:cs typeface="Times New Roman Regular" charset="0"/>
              <a:sym typeface="Varela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3792850" y="2266953"/>
            <a:ext cx="1562700" cy="1828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 Regular" charset="0"/>
                <a:ea typeface="Times New Roman Regular" charset="0"/>
                <a:cs typeface="Times New Roman Regular" charset="0"/>
                <a:sym typeface="Varela"/>
              </a:rPr>
              <a:t>Students should grapple with the complexities</a:t>
            </a:r>
            <a:br>
              <a:rPr lang="en-US" b="1" dirty="0" smtClean="0">
                <a:solidFill>
                  <a:schemeClr val="bg1"/>
                </a:solidFill>
                <a:latin typeface="Times New Roman Regular" charset="0"/>
                <a:ea typeface="Times New Roman Regular" charset="0"/>
                <a:cs typeface="Times New Roman Regular" charset="0"/>
                <a:sym typeface="Varela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 Regular" charset="0"/>
                <a:ea typeface="Times New Roman Regular" charset="0"/>
                <a:cs typeface="Times New Roman Regular" charset="0"/>
                <a:sym typeface="Varela"/>
              </a:rPr>
              <a:t>of the past.</a:t>
            </a:r>
            <a:endParaRPr b="1" dirty="0">
              <a:solidFill>
                <a:schemeClr val="bg1"/>
              </a:solidFill>
              <a:latin typeface="Times New Roman Regular" charset="0"/>
              <a:ea typeface="Times New Roman Regular" charset="0"/>
              <a:cs typeface="Times New Roman Regular" charset="0"/>
              <a:sym typeface="Vare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ctrTitle" idx="4294967295"/>
          </p:nvPr>
        </p:nvSpPr>
        <p:spPr>
          <a:xfrm>
            <a:off x="701749" y="1659550"/>
            <a:ext cx="759164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6000" dirty="0" err="1" smtClean="0"/>
              <a:t>bit.ly</a:t>
            </a:r>
            <a:r>
              <a:rPr lang="en" sz="6000" dirty="0" smtClean="0"/>
              <a:t>/</a:t>
            </a:r>
            <a:r>
              <a:rPr lang="en" sz="6000" dirty="0" err="1" smtClean="0"/>
              <a:t>UseablePast</a:t>
            </a:r>
            <a:endParaRPr sz="60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4294967295"/>
          </p:nvPr>
        </p:nvSpPr>
        <p:spPr>
          <a:xfrm>
            <a:off x="2321225" y="2763854"/>
            <a:ext cx="4501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latin typeface="Times New Roman Regular" charset="0"/>
                <a:ea typeface="Times New Roman Regular" charset="0"/>
                <a:cs typeface="Times New Roman Regular" charset="0"/>
              </a:rPr>
              <a:t>Online link to lessons and resources</a:t>
            </a:r>
            <a:endParaRPr sz="2000" dirty="0">
              <a:latin typeface="Times New Roman Regular" charset="0"/>
              <a:ea typeface="Times New Roman Regular" charset="0"/>
              <a:cs typeface="Times New Roman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Mississippi Runaway Ads</a:t>
            </a:r>
            <a:endParaRPr sz="4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295553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Market Women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2316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/>
              <a:t>Black Reconstruction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355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199" y="2965525"/>
            <a:ext cx="4965406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Freedman’s Bank</a:t>
            </a:r>
            <a:endParaRPr sz="40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17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72</Words>
  <Application>Microsoft Macintosh PowerPoint</Application>
  <PresentationFormat>On-screen Show (16:9)</PresentationFormat>
  <Paragraphs>24</Paragraphs>
  <Slides>15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Raleway</vt:lpstr>
      <vt:lpstr>Varela</vt:lpstr>
      <vt:lpstr>Twentieth Century</vt:lpstr>
      <vt:lpstr>Ragozine template</vt:lpstr>
      <vt:lpstr> “Not Even Past” Exploring the Useable Past in the Classroom Shennette Garrett-Scott University of Mississippi        EbonRebel</vt:lpstr>
      <vt:lpstr>Introduction “I am yet waitin’” Black Women and the Freedman’s Bank</vt:lpstr>
      <vt:lpstr>PowerPoint Presentation</vt:lpstr>
      <vt:lpstr>Objectives</vt:lpstr>
      <vt:lpstr>bit.ly/UseablePast</vt:lpstr>
      <vt:lpstr>Mississippi Runaway Ads</vt:lpstr>
      <vt:lpstr>Market Women </vt:lpstr>
      <vt:lpstr>Black Reconstruction</vt:lpstr>
      <vt:lpstr>Freedman’s Bank</vt:lpstr>
      <vt:lpstr>Boycott!</vt:lpstr>
      <vt:lpstr>Numbers in Harlem</vt:lpstr>
      <vt:lpstr>Riot</vt:lpstr>
      <vt:lpstr>Spies in Mississippi</vt:lpstr>
      <vt:lpstr>#BankBlack</vt:lpstr>
      <vt:lpstr>bit.ly/UseablePast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Microsoft Office User</cp:lastModifiedBy>
  <cp:revision>21</cp:revision>
  <dcterms:modified xsi:type="dcterms:W3CDTF">2018-10-28T00:05:56Z</dcterms:modified>
</cp:coreProperties>
</file>