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5" r:id="rId9"/>
    <p:sldId id="266" r:id="rId10"/>
    <p:sldId id="267" r:id="rId11"/>
    <p:sldId id="280" r:id="rId12"/>
    <p:sldId id="268" r:id="rId13"/>
    <p:sldId id="269" r:id="rId14"/>
    <p:sldId id="278" r:id="rId15"/>
    <p:sldId id="270" r:id="rId16"/>
    <p:sldId id="272" r:id="rId17"/>
    <p:sldId id="273" r:id="rId18"/>
    <p:sldId id="274" r:id="rId19"/>
    <p:sldId id="275" r:id="rId20"/>
    <p:sldId id="281" r:id="rId21"/>
    <p:sldId id="282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9D3B-5BDD-4B56-BD6E-E254C7F7B76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72B3-D427-4A58-A61C-8EC8F6AB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3873-F1CF-4337-B262-E802B838E6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FCC7B-654B-4530-B106-90CB9F045732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3A08D-0A9D-43D3-8BF3-1FEF7508F8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D89C9-86C1-4A51-9D32-BC23221CA6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D2C85F-A2B2-4B69-8FBC-AB8AE0140F0E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6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7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8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3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367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796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3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3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1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6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2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9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7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4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hyperlink" Target="http://mdah.state.ms.us/arrec/digital_archives/sovcom/sovcomphoto/photo.php?display=item&amp;oid=305" TargetMode="External"/><Relationship Id="rId26" Type="http://schemas.openxmlformats.org/officeDocument/2006/relationships/hyperlink" Target="http://mdah.state.ms.us/arrec/digital_archives/sovcom/sovcomphoto/photo.php?display=item&amp;oid=306" TargetMode="External"/><Relationship Id="rId3" Type="http://schemas.openxmlformats.org/officeDocument/2006/relationships/image" Target="../media/image13.jpeg"/><Relationship Id="rId21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5" Type="http://schemas.openxmlformats.org/officeDocument/2006/relationships/image" Target="../media/image30.jpeg"/><Relationship Id="rId2" Type="http://schemas.openxmlformats.org/officeDocument/2006/relationships/image" Target="../media/image12.jpeg"/><Relationship Id="rId16" Type="http://schemas.openxmlformats.org/officeDocument/2006/relationships/hyperlink" Target="http://mdah.state.ms.us/arrec/digital_archives/sovcom/sovcomphoto/photo.php?display=item&amp;oid=170" TargetMode="External"/><Relationship Id="rId20" Type="http://schemas.openxmlformats.org/officeDocument/2006/relationships/hyperlink" Target="http://mdah.state.ms.us/arrec/digital_archives/sovcom/sovcomphoto/photo.php?display=item&amp;oid=2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hyperlink" Target="http://mdah.state.ms.us/arrec/digital_archives/sovcom/sovcomphoto/photo.php?display=item&amp;oid=248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29.jpeg"/><Relationship Id="rId10" Type="http://schemas.openxmlformats.org/officeDocument/2006/relationships/image" Target="../media/image20.jpeg"/><Relationship Id="rId19" Type="http://schemas.openxmlformats.org/officeDocument/2006/relationships/image" Target="../media/image27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hyperlink" Target="http://mdah.state.ms.us/arrec/digital_archives/sovcom/sovcomphoto/photo.php?display=item&amp;oid=234" TargetMode="External"/><Relationship Id="rId27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hibitions.nypl.org/africanaage/essay-civil-rights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 smtClean="0"/>
              <a:t>“…So They See Themselves in the History We Are Teaching...”: </a:t>
            </a:r>
            <a:br>
              <a:rPr lang="en-US" sz="2400" b="1" dirty="0" smtClean="0"/>
            </a:br>
            <a:r>
              <a:rPr lang="en-US" sz="2400" b="1" dirty="0" smtClean="0"/>
              <a:t>Youth Activism</a:t>
            </a:r>
            <a:r>
              <a:rPr lang="en-US" sz="2400" b="1" smtClean="0"/>
              <a:t>, Then </a:t>
            </a:r>
            <a:r>
              <a:rPr lang="en-US" sz="2400" b="1" dirty="0" smtClean="0"/>
              <a:t>&amp; Now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81658"/>
          </a:xfrm>
        </p:spPr>
        <p:txBody>
          <a:bodyPr>
            <a:normAutofit/>
          </a:bodyPr>
          <a:lstStyle/>
          <a:p>
            <a:r>
              <a:rPr lang="en-US" dirty="0"/>
              <a:t>DAPHNE R. CHAMBERLAIN, PH.D.</a:t>
            </a:r>
          </a:p>
          <a:p>
            <a:r>
              <a:rPr lang="en-US" dirty="0"/>
              <a:t>TOUGALOO </a:t>
            </a:r>
            <a:r>
              <a:rPr lang="en-US" dirty="0" smtClean="0"/>
              <a:t>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-55-5-79-1-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85623" cy="1905000"/>
          </a:xfrm>
          <a:prstGeom prst="rect">
            <a:avLst/>
          </a:prstGeom>
          <a:noFill/>
        </p:spPr>
      </p:pic>
      <p:pic>
        <p:nvPicPr>
          <p:cNvPr id="16387" name="Picture 3" descr="2-55-5-80-1-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1379" y="5105400"/>
            <a:ext cx="2430621" cy="1752600"/>
          </a:xfrm>
          <a:prstGeom prst="rect">
            <a:avLst/>
          </a:prstGeom>
          <a:noFill/>
        </p:spPr>
      </p:pic>
      <p:pic>
        <p:nvPicPr>
          <p:cNvPr id="16388" name="Picture 4" descr="2-55-5-78-1-1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817" y="-2784"/>
            <a:ext cx="2396276" cy="1905000"/>
          </a:xfrm>
          <a:prstGeom prst="rect">
            <a:avLst/>
          </a:prstGeom>
          <a:noFill/>
        </p:spPr>
      </p:pic>
      <p:pic>
        <p:nvPicPr>
          <p:cNvPr id="16389" name="Picture 5" descr="2-55-5-77-1-1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115" y="-11907"/>
            <a:ext cx="2524795" cy="1905000"/>
          </a:xfrm>
          <a:prstGeom prst="rect">
            <a:avLst/>
          </a:prstGeom>
          <a:noFill/>
        </p:spPr>
      </p:pic>
      <p:pic>
        <p:nvPicPr>
          <p:cNvPr id="16390" name="Picture 6" descr="2-55-5-97-1-1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090" y="5174456"/>
            <a:ext cx="2501455" cy="1683543"/>
          </a:xfrm>
          <a:prstGeom prst="rect">
            <a:avLst/>
          </a:prstGeom>
          <a:noFill/>
        </p:spPr>
      </p:pic>
      <p:pic>
        <p:nvPicPr>
          <p:cNvPr id="16391" name="Picture 7" descr="2-55-5-94-1-1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3156" y="1912143"/>
            <a:ext cx="2427937" cy="1676400"/>
          </a:xfrm>
          <a:prstGeom prst="rect">
            <a:avLst/>
          </a:prstGeom>
          <a:noFill/>
        </p:spPr>
      </p:pic>
      <p:pic>
        <p:nvPicPr>
          <p:cNvPr id="16392" name="Picture 8" descr="2-55-5-96-1-1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1092" y="3600449"/>
            <a:ext cx="2484817" cy="1583129"/>
          </a:xfrm>
          <a:prstGeom prst="rect">
            <a:avLst/>
          </a:prstGeom>
          <a:noFill/>
        </p:spPr>
      </p:pic>
      <p:pic>
        <p:nvPicPr>
          <p:cNvPr id="16393" name="Picture 9" descr="2-55-5-93-1-1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910" y="1905000"/>
            <a:ext cx="2468986" cy="1676400"/>
          </a:xfrm>
          <a:prstGeom prst="rect">
            <a:avLst/>
          </a:prstGeom>
          <a:noFill/>
        </p:spPr>
      </p:pic>
      <p:pic>
        <p:nvPicPr>
          <p:cNvPr id="16394" name="Picture 10" descr="2-55-5-95-1-1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50725" y="1905000"/>
            <a:ext cx="2341275" cy="1676400"/>
          </a:xfrm>
          <a:prstGeom prst="rect">
            <a:avLst/>
          </a:prstGeom>
          <a:noFill/>
        </p:spPr>
      </p:pic>
      <p:pic>
        <p:nvPicPr>
          <p:cNvPr id="16395" name="Picture 11" descr="2-55-5-99-1-1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24450"/>
            <a:ext cx="2485622" cy="1752600"/>
          </a:xfrm>
          <a:prstGeom prst="rect">
            <a:avLst/>
          </a:prstGeom>
          <a:noFill/>
        </p:spPr>
      </p:pic>
      <p:pic>
        <p:nvPicPr>
          <p:cNvPr id="16396" name="Picture 12" descr="2-55-5-102-1-1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5622" y="5146284"/>
            <a:ext cx="2411302" cy="1752600"/>
          </a:xfrm>
          <a:prstGeom prst="rect">
            <a:avLst/>
          </a:prstGeom>
          <a:noFill/>
        </p:spPr>
      </p:pic>
      <p:pic>
        <p:nvPicPr>
          <p:cNvPr id="16397" name="Picture 13" descr="2-55-5-101-1-1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65909" y="0"/>
            <a:ext cx="2468987" cy="1905000"/>
          </a:xfrm>
          <a:prstGeom prst="rect">
            <a:avLst/>
          </a:prstGeom>
          <a:noFill/>
        </p:spPr>
      </p:pic>
      <p:pic>
        <p:nvPicPr>
          <p:cNvPr id="16398" name="Picture 14" descr="2-55-5-92-1-1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65908" y="5124450"/>
            <a:ext cx="2395471" cy="1752600"/>
          </a:xfrm>
          <a:prstGeom prst="rect">
            <a:avLst/>
          </a:prstGeom>
          <a:noFill/>
        </p:spPr>
      </p:pic>
      <p:pic>
        <p:nvPicPr>
          <p:cNvPr id="16399" name="Picture 15" descr="2-55-5-98-1-1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34896" y="0"/>
            <a:ext cx="2357104" cy="1905000"/>
          </a:xfrm>
          <a:prstGeom prst="rect">
            <a:avLst/>
          </a:prstGeom>
          <a:noFill/>
        </p:spPr>
      </p:pic>
      <p:pic>
        <p:nvPicPr>
          <p:cNvPr id="16401" name="Picture 17" descr="2-55-4-50-1-1-1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761379" y="3581400"/>
            <a:ext cx="2430621" cy="1524000"/>
          </a:xfrm>
          <a:prstGeom prst="rect">
            <a:avLst/>
          </a:prstGeom>
          <a:noFill/>
        </p:spPr>
      </p:pic>
      <p:pic>
        <p:nvPicPr>
          <p:cNvPr id="16403" name="Picture 19" descr="2-55-6-3-1-1-1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84818" y="3619500"/>
            <a:ext cx="2396276" cy="1524000"/>
          </a:xfrm>
          <a:prstGeom prst="rect">
            <a:avLst/>
          </a:prstGeom>
          <a:noFill/>
        </p:spPr>
      </p:pic>
      <p:pic>
        <p:nvPicPr>
          <p:cNvPr id="16405" name="Picture 21" descr="2-55-5-6-1-1-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65909" y="3581400"/>
            <a:ext cx="2395470" cy="1562100"/>
          </a:xfrm>
          <a:prstGeom prst="rect">
            <a:avLst/>
          </a:prstGeom>
          <a:noFill/>
        </p:spPr>
      </p:pic>
      <p:pic>
        <p:nvPicPr>
          <p:cNvPr id="16407" name="Picture 23" descr="2-55-5-59-1-1-1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1905000"/>
            <a:ext cx="2485622" cy="1676400"/>
          </a:xfrm>
          <a:prstGeom prst="rect">
            <a:avLst/>
          </a:prstGeom>
          <a:noFill/>
        </p:spPr>
      </p:pic>
      <p:pic>
        <p:nvPicPr>
          <p:cNvPr id="16409" name="Picture 25" descr="2-55-5-76-1-1-1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3581400"/>
            <a:ext cx="2485622" cy="1543050"/>
          </a:xfrm>
          <a:prstGeom prst="rect">
            <a:avLst/>
          </a:prstGeom>
          <a:noFill/>
        </p:spPr>
      </p:pic>
      <p:pic>
        <p:nvPicPr>
          <p:cNvPr id="16411" name="Picture 27" descr="2-55-6-4-1-1-1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881093" y="1918096"/>
            <a:ext cx="248481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89720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cksonfreepress.media.clients.ellingtoncms.com/img/photos/2014/02/24/Berglund_Walkout_McComb_MS_courtesy_AP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502276"/>
            <a:ext cx="11191740" cy="58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549" y="5085607"/>
            <a:ext cx="9601196" cy="1303867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Burglund</a:t>
            </a:r>
            <a:r>
              <a:rPr lang="en-US" b="1" dirty="0">
                <a:solidFill>
                  <a:schemeClr val="bg1"/>
                </a:solidFill>
              </a:rPr>
              <a:t> High School Walkout, 1961</a:t>
            </a:r>
          </a:p>
        </p:txBody>
      </p:sp>
    </p:spTree>
    <p:extLst>
      <p:ext uri="{BB962C8B-B14F-4D97-AF65-F5344CB8AC3E}">
        <p14:creationId xmlns:p14="http://schemas.microsoft.com/office/powerpoint/2010/main" val="210624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9396"/>
            <a:ext cx="9144000" cy="58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2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518"/>
            <a:ext cx="9144000" cy="589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8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89397"/>
            <a:ext cx="11204620" cy="58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002887" y="888642"/>
            <a:ext cx="4038600" cy="3464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sz="2800" dirty="0">
              <a:latin typeface="Bodoni MT" pitchFamily="18" charset="0"/>
            </a:endParaRPr>
          </a:p>
          <a:p>
            <a:pPr marL="0" indent="0">
              <a:buNone/>
            </a:pPr>
            <a:endParaRPr lang="en-US" sz="2800" dirty="0">
              <a:latin typeface="Bodoni MT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odoni MT" pitchFamily="18" charset="0"/>
              </a:rPr>
              <a:t>Political 	cartoon drawing from </a:t>
            </a:r>
            <a:r>
              <a:rPr lang="en-US" sz="2800" i="1" dirty="0">
                <a:latin typeface="Bodoni MT" pitchFamily="18" charset="0"/>
              </a:rPr>
              <a:t>The Voice of the Jackson Movement		</a:t>
            </a:r>
            <a:r>
              <a:rPr lang="en-US" sz="1800" dirty="0">
                <a:latin typeface="Bodoni MT" pitchFamily="18" charset="0"/>
              </a:rPr>
              <a:t>(October 1962)</a:t>
            </a:r>
            <a:endParaRPr lang="en-US" sz="2800" dirty="0">
              <a:latin typeface="Bodoni MT" pitchFamily="18" charset="0"/>
            </a:endParaRPr>
          </a:p>
        </p:txBody>
      </p:sp>
      <p:pic>
        <p:nvPicPr>
          <p:cNvPr id="9219" name="Picture 2" descr="F:\Conference_Papers\Pictures\Voice_of_Jackson_Move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491342"/>
            <a:ext cx="5151550" cy="58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76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earch.aol.com/aol/redir?src=image&amp;clickedItemURN=http%3A%2F%2Fwww.crmvet.org%2Fcrmpics%2Fsit-in.jpg&amp;moduleId=image_details.jsp.M&amp;clickedItemDescription=Image%20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476518"/>
            <a:ext cx="11191741" cy="58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6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2003" b="38429"/>
          <a:stretch>
            <a:fillRect/>
          </a:stretch>
        </p:blipFill>
        <p:spPr bwMode="auto">
          <a:xfrm>
            <a:off x="489397" y="476518"/>
            <a:ext cx="11204620" cy="59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6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489397"/>
            <a:ext cx="11230378" cy="58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6907" y="5613043"/>
            <a:ext cx="8229600" cy="7620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Photo Courtesy of Dr. Gene C. Young</a:t>
            </a:r>
          </a:p>
        </p:txBody>
      </p:sp>
    </p:spTree>
    <p:extLst>
      <p:ext uri="{BB962C8B-B14F-4D97-AF65-F5344CB8AC3E}">
        <p14:creationId xmlns:p14="http://schemas.microsoft.com/office/powerpoint/2010/main" val="223377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810000" y="141670"/>
            <a:ext cx="533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Baskerville Old Face" pitchFamily="18" charset="0"/>
              </a:rPr>
              <a:t>I want to walk the streets of town</a:t>
            </a:r>
          </a:p>
          <a:p>
            <a:r>
              <a:rPr lang="en-US" sz="2000" dirty="0">
                <a:latin typeface="Baskerville Old Face" pitchFamily="18" charset="0"/>
              </a:rPr>
              <a:t>Turn into a restaurant and sit down</a:t>
            </a:r>
          </a:p>
          <a:p>
            <a:r>
              <a:rPr lang="en-US" sz="2000" dirty="0">
                <a:latin typeface="Baskerville Old Face" pitchFamily="18" charset="0"/>
              </a:rPr>
              <a:t>And be served the food of my choice,</a:t>
            </a:r>
          </a:p>
          <a:p>
            <a:r>
              <a:rPr lang="en-US" sz="2000" dirty="0">
                <a:latin typeface="Baskerville Old Face" pitchFamily="18" charset="0"/>
              </a:rPr>
              <a:t>And not be met by a hostile voice.</a:t>
            </a:r>
          </a:p>
          <a:p>
            <a:r>
              <a:rPr lang="en-US" sz="2000" dirty="0">
                <a:latin typeface="Baskerville Old Face" pitchFamily="18" charset="0"/>
              </a:rPr>
              <a:t>I want to live in the best hotel for a week,</a:t>
            </a:r>
          </a:p>
          <a:p>
            <a:r>
              <a:rPr lang="en-US" sz="2000" dirty="0">
                <a:latin typeface="Baskerville Old Face" pitchFamily="18" charset="0"/>
              </a:rPr>
              <a:t>Or go for a swim at a public beach.</a:t>
            </a:r>
          </a:p>
          <a:p>
            <a:r>
              <a:rPr lang="en-US" sz="2000" dirty="0">
                <a:latin typeface="Baskerville Old Face" pitchFamily="18" charset="0"/>
              </a:rPr>
              <a:t>I want to go to the best University</a:t>
            </a:r>
          </a:p>
          <a:p>
            <a:r>
              <a:rPr lang="en-US" sz="2000" dirty="0">
                <a:latin typeface="Baskerville Old Face" pitchFamily="18" charset="0"/>
              </a:rPr>
              <a:t>And not be met with violence or uncertainty.</a:t>
            </a:r>
          </a:p>
          <a:p>
            <a:r>
              <a:rPr lang="en-US" sz="2000" dirty="0">
                <a:latin typeface="Baskerville Old Face" pitchFamily="18" charset="0"/>
              </a:rPr>
              <a:t>I want the things my ancestors</a:t>
            </a:r>
          </a:p>
          <a:p>
            <a:r>
              <a:rPr lang="en-US" sz="2000" dirty="0">
                <a:latin typeface="Baskerville Old Face" pitchFamily="18" charset="0"/>
              </a:rPr>
              <a:t>Thought we’d never have.</a:t>
            </a:r>
          </a:p>
          <a:p>
            <a:r>
              <a:rPr lang="en-US" sz="2000" dirty="0">
                <a:latin typeface="Baskerville Old Face" pitchFamily="18" charset="0"/>
              </a:rPr>
              <a:t>They are mine as a Negro, an American;</a:t>
            </a:r>
          </a:p>
          <a:p>
            <a:r>
              <a:rPr lang="en-US" sz="2000" dirty="0">
                <a:latin typeface="Baskerville Old Face" pitchFamily="18" charset="0"/>
              </a:rPr>
              <a:t>I shall have them or be dead.</a:t>
            </a:r>
          </a:p>
          <a:p>
            <a:r>
              <a:rPr lang="en-US" sz="2000" dirty="0">
                <a:latin typeface="Baskerville Old Face" pitchFamily="18" charset="0"/>
              </a:rPr>
              <a:t> </a:t>
            </a:r>
          </a:p>
          <a:p>
            <a:r>
              <a:rPr lang="en-US" sz="2000" dirty="0">
                <a:latin typeface="Baskerville Old Face" pitchFamily="18" charset="0"/>
              </a:rPr>
              <a:t> </a:t>
            </a:r>
          </a:p>
          <a:p>
            <a:r>
              <a:rPr lang="en-US" sz="2000" dirty="0">
                <a:latin typeface="Baskerville Old Face" pitchFamily="18" charset="0"/>
              </a:rPr>
              <a:t>Alice Jackson, 17 years old</a:t>
            </a:r>
          </a:p>
          <a:p>
            <a:r>
              <a:rPr lang="en-US" sz="2000" dirty="0">
                <a:latin typeface="Baskerville Old Face" pitchFamily="18" charset="0"/>
              </a:rPr>
              <a:t>Freedom School Student</a:t>
            </a:r>
          </a:p>
          <a:p>
            <a:r>
              <a:rPr lang="en-US" sz="2000" dirty="0">
                <a:latin typeface="Baskerville Old Face" pitchFamily="18" charset="0"/>
              </a:rPr>
              <a:t>Jackson, Miss.</a:t>
            </a:r>
          </a:p>
          <a:p>
            <a:r>
              <a:rPr lang="en-US" sz="2000" dirty="0">
                <a:latin typeface="Baskerville Old Face" pitchFamily="18" charset="0"/>
              </a:rPr>
              <a:t>(1964)</a:t>
            </a:r>
          </a:p>
        </p:txBody>
      </p:sp>
    </p:spTree>
    <p:extLst>
      <p:ext uri="{BB962C8B-B14F-4D97-AF65-F5344CB8AC3E}">
        <p14:creationId xmlns:p14="http://schemas.microsoft.com/office/powerpoint/2010/main" val="8246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295400"/>
            <a:ext cx="8229600" cy="4191000"/>
          </a:xfrm>
        </p:spPr>
        <p:txBody>
          <a:bodyPr/>
          <a:lstStyle/>
          <a:p>
            <a:pPr eaLnBrk="1" hangingPunct="1"/>
            <a:r>
              <a:rPr lang="en-US" sz="11000" dirty="0"/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19277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uth march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0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hibitions.nypl.org/africanaage/photos/civilrights/1713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463131"/>
            <a:ext cx="5165558" cy="590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764377" y="1105737"/>
            <a:ext cx="34009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Children </a:t>
            </a:r>
            <a:r>
              <a:rPr lang="en-US" sz="2400" dirty="0"/>
              <a:t>join </a:t>
            </a:r>
            <a:r>
              <a:rPr lang="en-US" sz="2400" dirty="0" smtClean="0"/>
              <a:t>a demonstration </a:t>
            </a:r>
            <a:r>
              <a:rPr lang="en-US" sz="2400" dirty="0"/>
              <a:t>at an unidentified U.S. location for civil rights for all Americans, ca. 1960</a:t>
            </a:r>
            <a:r>
              <a:rPr lang="en-US" sz="24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i="1" dirty="0"/>
              <a:t>Photographs and Prints Division, </a:t>
            </a:r>
            <a:r>
              <a:rPr lang="en-US" sz="2000" i="1" dirty="0" err="1"/>
              <a:t>Schomburg</a:t>
            </a:r>
            <a:r>
              <a:rPr lang="en-US" sz="2000" i="1" dirty="0"/>
              <a:t> Center for Research in Black Culture, The New York Public Library</a:t>
            </a:r>
            <a:r>
              <a:rPr lang="en-US" sz="2000" i="1" dirty="0" smtClean="0"/>
              <a:t>.</a:t>
            </a:r>
          </a:p>
          <a:p>
            <a:endParaRPr lang="en-US" sz="2000" i="1" dirty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exhibitions.nypl.org/africanaage/essay-civil-rights.html</a:t>
            </a: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1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7133"/>
            <a:ext cx="6815669" cy="746974"/>
          </a:xfrm>
        </p:spPr>
        <p:txBody>
          <a:bodyPr/>
          <a:lstStyle/>
          <a:p>
            <a:r>
              <a:rPr lang="en-US" dirty="0"/>
              <a:t>TEACHING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434107"/>
            <a:ext cx="6815669" cy="25442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“Mighty Times: The Children’s March” (video)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Ellen Levine’s </a:t>
            </a:r>
            <a:r>
              <a:rPr lang="en-US" sz="2400" i="1" dirty="0"/>
              <a:t>Freedom’s Children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Freedom School Poetry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Oral Histories and Oral History Panels </a:t>
            </a:r>
          </a:p>
        </p:txBody>
      </p:sp>
    </p:spTree>
    <p:extLst>
      <p:ext uri="{BB962C8B-B14F-4D97-AF65-F5344CB8AC3E}">
        <p14:creationId xmlns:p14="http://schemas.microsoft.com/office/powerpoint/2010/main" val="336151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89397"/>
            <a:ext cx="11230378" cy="58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066800"/>
            <a:ext cx="9144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/>
              <a:t>	</a:t>
            </a:r>
            <a:r>
              <a:rPr lang="en-US" sz="4800" b="1">
                <a:latin typeface="Times New Roman" pitchFamily="18" charset="0"/>
              </a:rPr>
              <a:t>freedom </a:t>
            </a:r>
            <a:r>
              <a:rPr lang="en-US" sz="4800" i="1">
                <a:latin typeface="Times New Roman" pitchFamily="18" charset="0"/>
              </a:rPr>
              <a:t>n. </a:t>
            </a:r>
            <a:r>
              <a:rPr lang="en-US" sz="4800" b="1">
                <a:latin typeface="Times New Roman" pitchFamily="18" charset="0"/>
              </a:rPr>
              <a:t>1.</a:t>
            </a:r>
            <a:r>
              <a:rPr lang="en-US" sz="4800">
                <a:latin typeface="Times New Roman" pitchFamily="18" charset="0"/>
              </a:rPr>
              <a:t> The condition of being free.  </a:t>
            </a:r>
            <a:r>
              <a:rPr lang="en-US" sz="4800" b="1">
                <a:latin typeface="Times New Roman" pitchFamily="18" charset="0"/>
              </a:rPr>
              <a:t>2.a.</a:t>
            </a:r>
            <a:r>
              <a:rPr lang="en-US" sz="4800">
                <a:latin typeface="Times New Roman" pitchFamily="18" charset="0"/>
              </a:rPr>
              <a:t> Political independence.  </a:t>
            </a:r>
            <a:r>
              <a:rPr lang="en-US" sz="4800" b="1">
                <a:latin typeface="Times New Roman" pitchFamily="18" charset="0"/>
              </a:rPr>
              <a:t>b.</a:t>
            </a:r>
            <a:r>
              <a:rPr lang="en-US" sz="4800">
                <a:latin typeface="Times New Roman" pitchFamily="18" charset="0"/>
              </a:rPr>
              <a:t> Possession of civil rights.  </a:t>
            </a:r>
            <a:r>
              <a:rPr lang="en-US" sz="4800" b="1">
                <a:latin typeface="Times New Roman" pitchFamily="18" charset="0"/>
              </a:rPr>
              <a:t>3.</a:t>
            </a:r>
            <a:r>
              <a:rPr lang="en-US" sz="4800">
                <a:latin typeface="Times New Roman" pitchFamily="18" charset="0"/>
              </a:rPr>
              <a:t> Ease of movement. </a:t>
            </a:r>
            <a:r>
              <a:rPr lang="en-US" sz="4800" b="1">
                <a:latin typeface="Times New Roman" pitchFamily="18" charset="0"/>
              </a:rPr>
              <a:t>4.</a:t>
            </a:r>
            <a:r>
              <a:rPr lang="en-US" sz="4800">
                <a:latin typeface="Times New Roman" pitchFamily="18" charset="0"/>
              </a:rPr>
              <a:t> Frankness or boldness.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800">
                <a:latin typeface="Times New Roman" pitchFamily="18" charset="0"/>
              </a:rPr>
              <a:t>	</a:t>
            </a:r>
            <a:r>
              <a:rPr lang="en-US" sz="4800" b="1">
                <a:latin typeface="Times New Roman" pitchFamily="18" charset="0"/>
              </a:rPr>
              <a:t>5.</a:t>
            </a:r>
            <a:r>
              <a:rPr lang="en-US" sz="4800">
                <a:latin typeface="Times New Roman" pitchFamily="18" charset="0"/>
              </a:rPr>
              <a:t> Unrestricted use or access.</a:t>
            </a:r>
            <a:endParaRPr lang="en-US" sz="4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62" y="385626"/>
            <a:ext cx="1168750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chemeClr val="bg1"/>
                </a:solidFill>
                <a:cs typeface="Times New Roman" pitchFamily="18" charset="0"/>
              </a:rPr>
              <a:t>Engaging students in a critical and meaningful dialogue…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5368" y="1674254"/>
            <a:ext cx="7521263" cy="3696236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+mj-lt"/>
                <a:cs typeface="Times New Roman" pitchFamily="18" charset="0"/>
              </a:rPr>
              <a:t>What did FREEDOM mean to youths in the age of Jim Crow?   </a:t>
            </a:r>
            <a:br>
              <a:rPr lang="en-US" b="1" dirty="0">
                <a:latin typeface="+mj-lt"/>
                <a:cs typeface="Times New Roman" pitchFamily="18" charset="0"/>
              </a:rPr>
            </a:br>
            <a:r>
              <a:rPr lang="en-US" b="1" dirty="0">
                <a:latin typeface="+mj-lt"/>
                <a:cs typeface="Times New Roman" pitchFamily="18" charset="0"/>
              </a:rPr>
              <a:t/>
            </a:r>
            <a:br>
              <a:rPr lang="en-US" b="1" dirty="0">
                <a:latin typeface="+mj-lt"/>
                <a:cs typeface="Times New Roman" pitchFamily="18" charset="0"/>
              </a:rPr>
            </a:br>
            <a:r>
              <a:rPr lang="en-US" b="1" dirty="0">
                <a:latin typeface="+mj-lt"/>
                <a:cs typeface="Times New Roman" pitchFamily="18" charset="0"/>
              </a:rPr>
              <a:t>What prompted their activism during the civil rights era?</a:t>
            </a:r>
          </a:p>
          <a:p>
            <a:pPr algn="l"/>
            <a:endParaRPr lang="en-US" b="1" dirty="0">
              <a:latin typeface="+mj-lt"/>
              <a:cs typeface="Times New Roman" pitchFamily="18" charset="0"/>
            </a:endParaRPr>
          </a:p>
          <a:p>
            <a:pPr algn="l"/>
            <a:r>
              <a:rPr lang="en-US" b="1" dirty="0">
                <a:latin typeface="+mj-lt"/>
                <a:cs typeface="Times New Roman" pitchFamily="18" charset="0"/>
              </a:rPr>
              <a:t>How does an examination of youth activism enhance narratives of struggle and resistance?</a:t>
            </a:r>
          </a:p>
          <a:p>
            <a:pPr algn="l"/>
            <a:endParaRPr lang="en-US" b="1" dirty="0">
              <a:latin typeface="+mj-lt"/>
              <a:cs typeface="Times New Roman" pitchFamily="18" charset="0"/>
            </a:endParaRPr>
          </a:p>
          <a:p>
            <a:pPr algn="l"/>
            <a:r>
              <a:rPr lang="en-US" b="1" dirty="0">
                <a:latin typeface="+mj-lt"/>
                <a:cs typeface="Times New Roman" pitchFamily="18" charset="0"/>
              </a:rPr>
              <a:t>How does youth activism of the 1960s inform our understanding of contemporary social movements?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008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63639"/>
            <a:ext cx="11230377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redir?src=image&amp;clickedItemURN=http%3A%2F%2F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61" y="450761"/>
            <a:ext cx="11256135" cy="59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70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redir?src=image&amp;clickedItemURN=http%3A%2F%2Fca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18" y="463640"/>
            <a:ext cx="11217499" cy="58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29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ublications\Jackson_Movement\West_Jackson_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489396"/>
            <a:ext cx="11230378" cy="58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xfrm>
            <a:off x="1981200" y="3733800"/>
            <a:ext cx="822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Photo courtesy of Rev. Dr. Amos C. Brown, Sr.</a:t>
            </a:r>
          </a:p>
        </p:txBody>
      </p:sp>
    </p:spTree>
    <p:extLst>
      <p:ext uri="{BB962C8B-B14F-4D97-AF65-F5344CB8AC3E}">
        <p14:creationId xmlns:p14="http://schemas.microsoft.com/office/powerpoint/2010/main" val="102164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-55-4-50-1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283335"/>
            <a:ext cx="11204621" cy="62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486400"/>
            <a:ext cx="8229600" cy="1066800"/>
          </a:xfrm>
        </p:spPr>
        <p:txBody>
          <a:bodyPr/>
          <a:lstStyle/>
          <a:p>
            <a:pPr algn="l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Mississippi State Sovereignty Commission, “Mississippi State Sovereignty Commission Photograph,” June 10, 1961, SCR  ID# 2-55-4-50-1-1-1ph, Mississippi Department of Archives &amp; History.</a:t>
            </a:r>
          </a:p>
        </p:txBody>
      </p:sp>
    </p:spTree>
    <p:extLst>
      <p:ext uri="{BB962C8B-B14F-4D97-AF65-F5344CB8AC3E}">
        <p14:creationId xmlns:p14="http://schemas.microsoft.com/office/powerpoint/2010/main" val="2017396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</TotalTime>
  <Words>254</Words>
  <Application>Microsoft Office PowerPoint</Application>
  <PresentationFormat>Widescreen</PresentationFormat>
  <Paragraphs>57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Baskerville Old Face</vt:lpstr>
      <vt:lpstr>Bodoni MT</vt:lpstr>
      <vt:lpstr>Calibri</vt:lpstr>
      <vt:lpstr>Garamond</vt:lpstr>
      <vt:lpstr>Times New Roman</vt:lpstr>
      <vt:lpstr>Organic</vt:lpstr>
      <vt:lpstr>“…So They See Themselves in the History We Are Teaching...”:  Youth Activism, Then &amp; Now</vt:lpstr>
      <vt:lpstr>FREEDOM</vt:lpstr>
      <vt:lpstr>PowerPoint Presentation</vt:lpstr>
      <vt:lpstr>  Engaging students in a critical and meaningful dialogue…</vt:lpstr>
      <vt:lpstr>PowerPoint Presentation</vt:lpstr>
      <vt:lpstr>PowerPoint Presentation</vt:lpstr>
      <vt:lpstr>PowerPoint Presentation</vt:lpstr>
      <vt:lpstr>      Photo courtesy of Rev. Dr. Amos C. Brown, Sr.</vt:lpstr>
      <vt:lpstr>Mississippi State Sovereignty Commission, “Mississippi State Sovereignty Commission Photograph,” June 10, 1961, SCR  ID# 2-55-4-50-1-1-1ph, Mississippi Department of Archives &amp; History.</vt:lpstr>
      <vt:lpstr>PowerPoint Presentation</vt:lpstr>
      <vt:lpstr>Burglund High School Walkout, 1961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Courtesy of Dr. Gene C. Young</vt:lpstr>
      <vt:lpstr>PowerPoint Presentation</vt:lpstr>
      <vt:lpstr>PowerPoint Presentation</vt:lpstr>
      <vt:lpstr>PowerPoint Presentation</vt:lpstr>
      <vt:lpstr>TEACHING TOOLS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“Placing Mississippi in the National Narrative: The 1960s Black Freedom Struggle and  Youth Activism in the ‘Closed Society’”</dc:title>
  <dc:creator>Daphne Chamberlain</dc:creator>
  <cp:lastModifiedBy>Chamberlain, Daphne</cp:lastModifiedBy>
  <cp:revision>29</cp:revision>
  <dcterms:created xsi:type="dcterms:W3CDTF">2015-07-21T01:18:26Z</dcterms:created>
  <dcterms:modified xsi:type="dcterms:W3CDTF">2018-10-31T16:06:08Z</dcterms:modified>
</cp:coreProperties>
</file>